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38"/>
  </p:notesMasterIdLst>
  <p:handoutMasterIdLst>
    <p:handoutMasterId r:id="rId39"/>
  </p:handoutMasterIdLst>
  <p:sldIdLst>
    <p:sldId id="292" r:id="rId3"/>
    <p:sldId id="290" r:id="rId4"/>
    <p:sldId id="294" r:id="rId5"/>
    <p:sldId id="346" r:id="rId6"/>
    <p:sldId id="351" r:id="rId7"/>
    <p:sldId id="354" r:id="rId8"/>
    <p:sldId id="289" r:id="rId9"/>
    <p:sldId id="329" r:id="rId10"/>
    <p:sldId id="348" r:id="rId11"/>
    <p:sldId id="356" r:id="rId12"/>
    <p:sldId id="357" r:id="rId13"/>
    <p:sldId id="296" r:id="rId14"/>
    <p:sldId id="337" r:id="rId15"/>
    <p:sldId id="339" r:id="rId16"/>
    <p:sldId id="340" r:id="rId17"/>
    <p:sldId id="341" r:id="rId18"/>
    <p:sldId id="301" r:id="rId19"/>
    <p:sldId id="349" r:id="rId20"/>
    <p:sldId id="350" r:id="rId21"/>
    <p:sldId id="303" r:id="rId22"/>
    <p:sldId id="306" r:id="rId23"/>
    <p:sldId id="307" r:id="rId24"/>
    <p:sldId id="352" r:id="rId25"/>
    <p:sldId id="332" r:id="rId26"/>
    <p:sldId id="333" r:id="rId27"/>
    <p:sldId id="334" r:id="rId28"/>
    <p:sldId id="335" r:id="rId29"/>
    <p:sldId id="345" r:id="rId30"/>
    <p:sldId id="336" r:id="rId31"/>
    <p:sldId id="347" r:id="rId32"/>
    <p:sldId id="344" r:id="rId33"/>
    <p:sldId id="353" r:id="rId34"/>
    <p:sldId id="342" r:id="rId35"/>
    <p:sldId id="343" r:id="rId36"/>
    <p:sldId id="293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ek Byszewski" initials="MB" lastIdx="1" clrIdx="0">
    <p:extLst>
      <p:ext uri="{19B8F6BF-5375-455C-9EA6-DF929625EA0E}">
        <p15:presenceInfo xmlns:p15="http://schemas.microsoft.com/office/powerpoint/2012/main" userId="S-1-5-21-1118092026-2693172290-966458285-11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26" autoAdjust="0"/>
    <p:restoredTop sz="95982" autoAdjust="0"/>
  </p:normalViewPr>
  <p:slideViewPr>
    <p:cSldViewPr>
      <p:cViewPr varScale="1">
        <p:scale>
          <a:sx n="105" d="100"/>
          <a:sy n="105" d="100"/>
        </p:scale>
        <p:origin x="471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1338"/>
    </p:cViewPr>
  </p:sorterViewPr>
  <p:notesViewPr>
    <p:cSldViewPr>
      <p:cViewPr varScale="1">
        <p:scale>
          <a:sx n="70" d="100"/>
          <a:sy n="70" d="100"/>
        </p:scale>
        <p:origin x="32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Odsetek firm które planują wdrożyć DV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Arkusz1!$A$2:$A$4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2015</c:v>
                </c:pt>
                <c:pt idx="2">
                  <c:v>2020</c:v>
                </c:pt>
              </c:numCache>
            </c:numRef>
          </c:cat>
          <c:val>
            <c:numRef>
              <c:f>Arkusz1!$B$2:$B$4</c:f>
              <c:numCache>
                <c:formatCode>General</c:formatCode>
                <c:ptCount val="3"/>
                <c:pt idx="0">
                  <c:v>11</c:v>
                </c:pt>
                <c:pt idx="1">
                  <c:v>25</c:v>
                </c:pt>
                <c:pt idx="2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44-4B52-8FA1-3F2A69E82C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3414696"/>
        <c:axId val="523415024"/>
      </c:barChart>
      <c:catAx>
        <c:axId val="523414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523415024"/>
        <c:crosses val="autoZero"/>
        <c:auto val="1"/>
        <c:lblAlgn val="ctr"/>
        <c:lblOffset val="100"/>
        <c:noMultiLvlLbl val="0"/>
      </c:catAx>
      <c:valAx>
        <c:axId val="523415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523414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E08EDC-C519-438F-B95D-837D10ED646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DD3F73CC-1376-430E-95B8-F44888FDD6AF}">
      <dgm:prSet phldrT="[Tekst]"/>
      <dgm:spPr/>
      <dgm:t>
        <a:bodyPr/>
        <a:lstStyle/>
        <a:p>
          <a:pPr>
            <a:buNone/>
          </a:pPr>
          <a:r>
            <a:rPr lang="en-US" dirty="0">
              <a:solidFill>
                <a:schemeClr val="bg1"/>
              </a:solidFill>
              <a:sym typeface="Helvetica Light"/>
            </a:rPr>
            <a:t>Cisco / Composite Software</a:t>
          </a:r>
          <a:endParaRPr lang="pl-PL" dirty="0">
            <a:solidFill>
              <a:schemeClr val="bg1"/>
            </a:solidFill>
          </a:endParaRPr>
        </a:p>
      </dgm:t>
    </dgm:pt>
    <dgm:pt modelId="{CB162E33-2155-413B-A871-28B01CA7393D}" type="parTrans" cxnId="{0649C0E8-4454-4850-B488-CE2C643503EA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D86F919B-63FC-4EC4-BC6F-8732D4FB75D6}" type="sibTrans" cxnId="{0649C0E8-4454-4850-B488-CE2C643503EA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466D956-B9C8-4F21-B695-098ECC57DEE1}">
      <dgm:prSet/>
      <dgm:spPr/>
      <dgm:t>
        <a:bodyPr/>
        <a:lstStyle/>
        <a:p>
          <a:r>
            <a:rPr lang="en-US">
              <a:solidFill>
                <a:schemeClr val="bg1"/>
              </a:solidFill>
              <a:sym typeface="Helvetica Light"/>
            </a:rPr>
            <a:t>Denodo</a:t>
          </a:r>
          <a:endParaRPr lang="en-US" dirty="0">
            <a:solidFill>
              <a:schemeClr val="bg1"/>
            </a:solidFill>
            <a:sym typeface="Helvetica Light"/>
          </a:endParaRPr>
        </a:p>
      </dgm:t>
    </dgm:pt>
    <dgm:pt modelId="{DB688527-023A-4549-9EFC-FA3DD5E7D27A}" type="parTrans" cxnId="{51D3599C-0013-4776-A04C-53BBEFB87940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E1E8977C-100B-43F4-8463-ED4C9FECD3A6}" type="sibTrans" cxnId="{51D3599C-0013-4776-A04C-53BBEFB87940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4767823E-C5E6-4C6E-8630-BA2B055EDED6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DataVirtuality</a:t>
          </a:r>
          <a:endParaRPr lang="en-US" dirty="0">
            <a:solidFill>
              <a:schemeClr val="bg1"/>
            </a:solidFill>
          </a:endParaRPr>
        </a:p>
      </dgm:t>
    </dgm:pt>
    <dgm:pt modelId="{7F64FB4B-8DF3-4DCC-90DD-61FB1AA629B6}" type="parTrans" cxnId="{9CEEA77F-BCFD-4FBE-B480-D24BF8165C82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6055C242-6D16-4465-A5D8-FA39A2340C82}" type="sibTrans" cxnId="{9CEEA77F-BCFD-4FBE-B480-D24BF8165C82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66DA22C8-BA58-4EE7-897D-83CBB7BD3550}">
      <dgm:prSet/>
      <dgm:spPr/>
      <dgm:t>
        <a:bodyPr/>
        <a:lstStyle/>
        <a:p>
          <a:r>
            <a:rPr lang="en-US">
              <a:solidFill>
                <a:schemeClr val="bg1"/>
              </a:solidFill>
              <a:sym typeface="Helvetica Light"/>
            </a:rPr>
            <a:t>RedHat</a:t>
          </a:r>
          <a:endParaRPr lang="en-US" dirty="0">
            <a:solidFill>
              <a:schemeClr val="bg1"/>
            </a:solidFill>
            <a:sym typeface="Helvetica Light"/>
          </a:endParaRPr>
        </a:p>
      </dgm:t>
    </dgm:pt>
    <dgm:pt modelId="{1C0F0680-3F81-4D7C-8AD6-0162A5872103}" type="parTrans" cxnId="{75692249-CCFD-47CA-9A7C-8AA1C4F90B7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8E75C6D6-13BE-45EE-A030-26C545C854EE}" type="sibTrans" cxnId="{75692249-CCFD-47CA-9A7C-8AA1C4F90B7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EA34940A-3BD4-4C03-A086-19D4700E4076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PitneyBowes</a:t>
          </a:r>
          <a:endParaRPr lang="en-US" dirty="0">
            <a:solidFill>
              <a:schemeClr val="bg1"/>
            </a:solidFill>
          </a:endParaRPr>
        </a:p>
      </dgm:t>
    </dgm:pt>
    <dgm:pt modelId="{032F39B4-9109-48F6-ADE8-460046D78845}" type="parTrans" cxnId="{2C209065-F6BD-4789-8A1E-E3CEDCBE0915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B8B4A0D1-B669-4D9F-983F-773A747CC13E}" type="sibTrans" cxnId="{2C209065-F6BD-4789-8A1E-E3CEDCBE0915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C810F919-4DDA-4893-A500-94CAEEEABA8D}">
      <dgm:prSet/>
      <dgm:spPr/>
      <dgm:t>
        <a:bodyPr/>
        <a:lstStyle/>
        <a:p>
          <a:r>
            <a:rPr lang="en-US">
              <a:solidFill>
                <a:schemeClr val="bg1"/>
              </a:solidFill>
              <a:sym typeface="Helvetica Light"/>
            </a:rPr>
            <a:t>Informatica</a:t>
          </a:r>
          <a:endParaRPr lang="en-US" dirty="0">
            <a:solidFill>
              <a:schemeClr val="bg1"/>
            </a:solidFill>
            <a:sym typeface="Helvetica Light"/>
          </a:endParaRPr>
        </a:p>
      </dgm:t>
    </dgm:pt>
    <dgm:pt modelId="{67CCA1BF-D8D2-458D-BEFA-3002CA61C95B}" type="parTrans" cxnId="{6A14FBF6-A6F9-4A27-8DB2-69261A09F09F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FCE81FD2-7793-4848-AC21-98B74E04E627}" type="sibTrans" cxnId="{6A14FBF6-A6F9-4A27-8DB2-69261A09F09F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7723340D-FEEA-47B6-8A17-696E555EF7E3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SAS</a:t>
          </a:r>
          <a:endParaRPr lang="en-US" dirty="0">
            <a:solidFill>
              <a:schemeClr val="bg1"/>
            </a:solidFill>
          </a:endParaRPr>
        </a:p>
      </dgm:t>
    </dgm:pt>
    <dgm:pt modelId="{B7D514E0-1D00-4EE3-AF14-64AE13DEEB06}" type="parTrans" cxnId="{8F3D2B30-9B7A-4301-A3E3-076F8773FC31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6C737246-FF70-42D5-B9BA-17723D9A7944}" type="sibTrans" cxnId="{8F3D2B30-9B7A-4301-A3E3-076F8773FC31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C4626D21-A359-4473-84E5-CA95C0909758}">
      <dgm:prSet/>
      <dgm:spPr/>
      <dgm:t>
        <a:bodyPr/>
        <a:lstStyle/>
        <a:p>
          <a:r>
            <a:rPr lang="en-US">
              <a:solidFill>
                <a:schemeClr val="bg1"/>
              </a:solidFill>
              <a:sym typeface="Helvetica Light"/>
            </a:rPr>
            <a:t>IBM</a:t>
          </a:r>
          <a:r>
            <a:rPr lang="pl-PL">
              <a:solidFill>
                <a:schemeClr val="bg1"/>
              </a:solidFill>
              <a:sym typeface="Helvetica Light"/>
            </a:rPr>
            <a:t> FS, </a:t>
          </a:r>
          <a:r>
            <a:rPr lang="en-US">
              <a:solidFill>
                <a:schemeClr val="bg1"/>
              </a:solidFill>
            </a:rPr>
            <a:t>SAP HANA</a:t>
          </a:r>
          <a:endParaRPr lang="pl-PL" dirty="0">
            <a:solidFill>
              <a:schemeClr val="bg1"/>
            </a:solidFill>
          </a:endParaRPr>
        </a:p>
      </dgm:t>
    </dgm:pt>
    <dgm:pt modelId="{5D786095-E021-45A6-98AA-0909A7E96DE3}" type="parTrans" cxnId="{12280300-CD75-4077-9E6C-5591A8E382C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BAE55F57-8D55-4499-95DA-77A9DB1836C0}" type="sibTrans" cxnId="{12280300-CD75-4077-9E6C-5591A8E382C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F76896A5-29C4-40C9-8842-F8D45A33B2CD}">
      <dgm:prSet/>
      <dgm:spPr/>
      <dgm:t>
        <a:bodyPr/>
        <a:lstStyle/>
        <a:p>
          <a:r>
            <a:rPr lang="pl-PL">
              <a:solidFill>
                <a:schemeClr val="bg1"/>
              </a:solidFill>
              <a:sym typeface="Helvetica Light"/>
            </a:rPr>
            <a:t>Querona</a:t>
          </a:r>
          <a:endParaRPr lang="pl-PL" dirty="0">
            <a:solidFill>
              <a:schemeClr val="bg1"/>
            </a:solidFill>
            <a:sym typeface="Helvetica Light"/>
          </a:endParaRPr>
        </a:p>
      </dgm:t>
    </dgm:pt>
    <dgm:pt modelId="{63F201BF-734B-408A-AA25-5B1FF7353B5E}" type="parTrans" cxnId="{7D43963C-BB99-4945-B46E-86434F7A7C06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CDF049AE-627E-410B-A46F-C1CA9B71D6FA}" type="sibTrans" cxnId="{7D43963C-BB99-4945-B46E-86434F7A7C06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3CF3EE77-CC0B-4530-9603-7474AC3F8815}" type="pres">
      <dgm:prSet presAssocID="{7EE08EDC-C519-438F-B95D-837D10ED646A}" presName="diagram" presStyleCnt="0">
        <dgm:presLayoutVars>
          <dgm:dir/>
          <dgm:resizeHandles val="exact"/>
        </dgm:presLayoutVars>
      </dgm:prSet>
      <dgm:spPr/>
    </dgm:pt>
    <dgm:pt modelId="{527E1A58-B317-4AAD-BFA0-4B8FC361848E}" type="pres">
      <dgm:prSet presAssocID="{DD3F73CC-1376-430E-95B8-F44888FDD6AF}" presName="node" presStyleLbl="node1" presStyleIdx="0" presStyleCnt="9">
        <dgm:presLayoutVars>
          <dgm:bulletEnabled val="1"/>
        </dgm:presLayoutVars>
      </dgm:prSet>
      <dgm:spPr/>
    </dgm:pt>
    <dgm:pt modelId="{8552D31F-A3AC-4E37-A2D2-C839D50FA410}" type="pres">
      <dgm:prSet presAssocID="{D86F919B-63FC-4EC4-BC6F-8732D4FB75D6}" presName="sibTrans" presStyleCnt="0"/>
      <dgm:spPr/>
    </dgm:pt>
    <dgm:pt modelId="{1E5BBCC6-C105-4517-912E-1E85426BBF51}" type="pres">
      <dgm:prSet presAssocID="{5466D956-B9C8-4F21-B695-098ECC57DEE1}" presName="node" presStyleLbl="node1" presStyleIdx="1" presStyleCnt="9">
        <dgm:presLayoutVars>
          <dgm:bulletEnabled val="1"/>
        </dgm:presLayoutVars>
      </dgm:prSet>
      <dgm:spPr/>
    </dgm:pt>
    <dgm:pt modelId="{0AD953E5-36C5-4857-B2B7-4E9F685EFE4F}" type="pres">
      <dgm:prSet presAssocID="{E1E8977C-100B-43F4-8463-ED4C9FECD3A6}" presName="sibTrans" presStyleCnt="0"/>
      <dgm:spPr/>
    </dgm:pt>
    <dgm:pt modelId="{9263F271-173C-42B2-A869-972F227BC1F8}" type="pres">
      <dgm:prSet presAssocID="{4767823E-C5E6-4C6E-8630-BA2B055EDED6}" presName="node" presStyleLbl="node1" presStyleIdx="2" presStyleCnt="9">
        <dgm:presLayoutVars>
          <dgm:bulletEnabled val="1"/>
        </dgm:presLayoutVars>
      </dgm:prSet>
      <dgm:spPr/>
    </dgm:pt>
    <dgm:pt modelId="{8863B1ED-3CB0-456E-A6D6-AABDC49EEA61}" type="pres">
      <dgm:prSet presAssocID="{6055C242-6D16-4465-A5D8-FA39A2340C82}" presName="sibTrans" presStyleCnt="0"/>
      <dgm:spPr/>
    </dgm:pt>
    <dgm:pt modelId="{22DEB183-0189-4047-911B-59CFD42A6FCC}" type="pres">
      <dgm:prSet presAssocID="{66DA22C8-BA58-4EE7-897D-83CBB7BD3550}" presName="node" presStyleLbl="node1" presStyleIdx="3" presStyleCnt="9">
        <dgm:presLayoutVars>
          <dgm:bulletEnabled val="1"/>
        </dgm:presLayoutVars>
      </dgm:prSet>
      <dgm:spPr/>
    </dgm:pt>
    <dgm:pt modelId="{0B5BCE49-E0C3-484D-BE8B-67314F068EA4}" type="pres">
      <dgm:prSet presAssocID="{8E75C6D6-13BE-45EE-A030-26C545C854EE}" presName="sibTrans" presStyleCnt="0"/>
      <dgm:spPr/>
    </dgm:pt>
    <dgm:pt modelId="{A68C50FB-025F-447A-8999-6E8B3BB54CDA}" type="pres">
      <dgm:prSet presAssocID="{EA34940A-3BD4-4C03-A086-19D4700E4076}" presName="node" presStyleLbl="node1" presStyleIdx="4" presStyleCnt="9">
        <dgm:presLayoutVars>
          <dgm:bulletEnabled val="1"/>
        </dgm:presLayoutVars>
      </dgm:prSet>
      <dgm:spPr/>
    </dgm:pt>
    <dgm:pt modelId="{7934A577-1B67-4CC2-A25C-DAB305AB4122}" type="pres">
      <dgm:prSet presAssocID="{B8B4A0D1-B669-4D9F-983F-773A747CC13E}" presName="sibTrans" presStyleCnt="0"/>
      <dgm:spPr/>
    </dgm:pt>
    <dgm:pt modelId="{DBBC7382-5CD2-405D-8484-7E11F571B6F8}" type="pres">
      <dgm:prSet presAssocID="{C810F919-4DDA-4893-A500-94CAEEEABA8D}" presName="node" presStyleLbl="node1" presStyleIdx="5" presStyleCnt="9">
        <dgm:presLayoutVars>
          <dgm:bulletEnabled val="1"/>
        </dgm:presLayoutVars>
      </dgm:prSet>
      <dgm:spPr/>
    </dgm:pt>
    <dgm:pt modelId="{271C7403-63D2-4E95-BF32-D066A18CFF77}" type="pres">
      <dgm:prSet presAssocID="{FCE81FD2-7793-4848-AC21-98B74E04E627}" presName="sibTrans" presStyleCnt="0"/>
      <dgm:spPr/>
    </dgm:pt>
    <dgm:pt modelId="{32C6C6AE-E2B9-483A-8547-71947A82BA81}" type="pres">
      <dgm:prSet presAssocID="{7723340D-FEEA-47B6-8A17-696E555EF7E3}" presName="node" presStyleLbl="node1" presStyleIdx="6" presStyleCnt="9">
        <dgm:presLayoutVars>
          <dgm:bulletEnabled val="1"/>
        </dgm:presLayoutVars>
      </dgm:prSet>
      <dgm:spPr/>
    </dgm:pt>
    <dgm:pt modelId="{76D29B9F-277D-426E-8083-68C1516A9BFB}" type="pres">
      <dgm:prSet presAssocID="{6C737246-FF70-42D5-B9BA-17723D9A7944}" presName="sibTrans" presStyleCnt="0"/>
      <dgm:spPr/>
    </dgm:pt>
    <dgm:pt modelId="{02BB40D2-E36C-4BCF-B67A-1C8B9C1DBB74}" type="pres">
      <dgm:prSet presAssocID="{C4626D21-A359-4473-84E5-CA95C0909758}" presName="node" presStyleLbl="node1" presStyleIdx="7" presStyleCnt="9">
        <dgm:presLayoutVars>
          <dgm:bulletEnabled val="1"/>
        </dgm:presLayoutVars>
      </dgm:prSet>
      <dgm:spPr/>
    </dgm:pt>
    <dgm:pt modelId="{3192A097-ECC6-4B4B-97C6-CF3CEF828833}" type="pres">
      <dgm:prSet presAssocID="{BAE55F57-8D55-4499-95DA-77A9DB1836C0}" presName="sibTrans" presStyleCnt="0"/>
      <dgm:spPr/>
    </dgm:pt>
    <dgm:pt modelId="{FD92789E-ECD6-48F8-AB3A-914FDFEFFF16}" type="pres">
      <dgm:prSet presAssocID="{F76896A5-29C4-40C9-8842-F8D45A33B2CD}" presName="node" presStyleLbl="node1" presStyleIdx="8" presStyleCnt="9">
        <dgm:presLayoutVars>
          <dgm:bulletEnabled val="1"/>
        </dgm:presLayoutVars>
      </dgm:prSet>
      <dgm:spPr/>
    </dgm:pt>
  </dgm:ptLst>
  <dgm:cxnLst>
    <dgm:cxn modelId="{12280300-CD75-4077-9E6C-5591A8E382C7}" srcId="{7EE08EDC-C519-438F-B95D-837D10ED646A}" destId="{C4626D21-A359-4473-84E5-CA95C0909758}" srcOrd="7" destOrd="0" parTransId="{5D786095-E021-45A6-98AA-0909A7E96DE3}" sibTransId="{BAE55F57-8D55-4499-95DA-77A9DB1836C0}"/>
    <dgm:cxn modelId="{8F3D2B30-9B7A-4301-A3E3-076F8773FC31}" srcId="{7EE08EDC-C519-438F-B95D-837D10ED646A}" destId="{7723340D-FEEA-47B6-8A17-696E555EF7E3}" srcOrd="6" destOrd="0" parTransId="{B7D514E0-1D00-4EE3-AF14-64AE13DEEB06}" sibTransId="{6C737246-FF70-42D5-B9BA-17723D9A7944}"/>
    <dgm:cxn modelId="{75C6E238-3269-434F-90E1-F3F78E50A001}" type="presOf" srcId="{7723340D-FEEA-47B6-8A17-696E555EF7E3}" destId="{32C6C6AE-E2B9-483A-8547-71947A82BA81}" srcOrd="0" destOrd="0" presId="urn:microsoft.com/office/officeart/2005/8/layout/default"/>
    <dgm:cxn modelId="{7D43963C-BB99-4945-B46E-86434F7A7C06}" srcId="{7EE08EDC-C519-438F-B95D-837D10ED646A}" destId="{F76896A5-29C4-40C9-8842-F8D45A33B2CD}" srcOrd="8" destOrd="0" parTransId="{63F201BF-734B-408A-AA25-5B1FF7353B5E}" sibTransId="{CDF049AE-627E-410B-A46F-C1CA9B71D6FA}"/>
    <dgm:cxn modelId="{2C209065-F6BD-4789-8A1E-E3CEDCBE0915}" srcId="{7EE08EDC-C519-438F-B95D-837D10ED646A}" destId="{EA34940A-3BD4-4C03-A086-19D4700E4076}" srcOrd="4" destOrd="0" parTransId="{032F39B4-9109-48F6-ADE8-460046D78845}" sibTransId="{B8B4A0D1-B669-4D9F-983F-773A747CC13E}"/>
    <dgm:cxn modelId="{75692249-CCFD-47CA-9A7C-8AA1C4F90B77}" srcId="{7EE08EDC-C519-438F-B95D-837D10ED646A}" destId="{66DA22C8-BA58-4EE7-897D-83CBB7BD3550}" srcOrd="3" destOrd="0" parTransId="{1C0F0680-3F81-4D7C-8AD6-0162A5872103}" sibTransId="{8E75C6D6-13BE-45EE-A030-26C545C854EE}"/>
    <dgm:cxn modelId="{EF2C8469-01BD-4C6E-9793-FCA9AE33E51F}" type="presOf" srcId="{C4626D21-A359-4473-84E5-CA95C0909758}" destId="{02BB40D2-E36C-4BCF-B67A-1C8B9C1DBB74}" srcOrd="0" destOrd="0" presId="urn:microsoft.com/office/officeart/2005/8/layout/default"/>
    <dgm:cxn modelId="{0FD5046F-EE5C-43FF-95BC-BF11065E3AE2}" type="presOf" srcId="{5466D956-B9C8-4F21-B695-098ECC57DEE1}" destId="{1E5BBCC6-C105-4517-912E-1E85426BBF51}" srcOrd="0" destOrd="0" presId="urn:microsoft.com/office/officeart/2005/8/layout/default"/>
    <dgm:cxn modelId="{C7F4ED7A-543F-4C3F-82EA-513B3AB2B64E}" type="presOf" srcId="{4767823E-C5E6-4C6E-8630-BA2B055EDED6}" destId="{9263F271-173C-42B2-A869-972F227BC1F8}" srcOrd="0" destOrd="0" presId="urn:microsoft.com/office/officeart/2005/8/layout/default"/>
    <dgm:cxn modelId="{59DBF57C-D407-4F58-8C51-85F8B28ED627}" type="presOf" srcId="{EA34940A-3BD4-4C03-A086-19D4700E4076}" destId="{A68C50FB-025F-447A-8999-6E8B3BB54CDA}" srcOrd="0" destOrd="0" presId="urn:microsoft.com/office/officeart/2005/8/layout/default"/>
    <dgm:cxn modelId="{9CEEA77F-BCFD-4FBE-B480-D24BF8165C82}" srcId="{7EE08EDC-C519-438F-B95D-837D10ED646A}" destId="{4767823E-C5E6-4C6E-8630-BA2B055EDED6}" srcOrd="2" destOrd="0" parTransId="{7F64FB4B-8DF3-4DCC-90DD-61FB1AA629B6}" sibTransId="{6055C242-6D16-4465-A5D8-FA39A2340C82}"/>
    <dgm:cxn modelId="{7971D687-C375-4658-A7FE-85A7F9CFD2BF}" type="presOf" srcId="{DD3F73CC-1376-430E-95B8-F44888FDD6AF}" destId="{527E1A58-B317-4AAD-BFA0-4B8FC361848E}" srcOrd="0" destOrd="0" presId="urn:microsoft.com/office/officeart/2005/8/layout/default"/>
    <dgm:cxn modelId="{51D3599C-0013-4776-A04C-53BBEFB87940}" srcId="{7EE08EDC-C519-438F-B95D-837D10ED646A}" destId="{5466D956-B9C8-4F21-B695-098ECC57DEE1}" srcOrd="1" destOrd="0" parTransId="{DB688527-023A-4549-9EFC-FA3DD5E7D27A}" sibTransId="{E1E8977C-100B-43F4-8463-ED4C9FECD3A6}"/>
    <dgm:cxn modelId="{ECE1EEBF-8BC8-41C2-9FD2-F21F0C9E150F}" type="presOf" srcId="{7EE08EDC-C519-438F-B95D-837D10ED646A}" destId="{3CF3EE77-CC0B-4530-9603-7474AC3F8815}" srcOrd="0" destOrd="0" presId="urn:microsoft.com/office/officeart/2005/8/layout/default"/>
    <dgm:cxn modelId="{0952EBC7-AC4A-449B-B45A-C643CF4CBC39}" type="presOf" srcId="{F76896A5-29C4-40C9-8842-F8D45A33B2CD}" destId="{FD92789E-ECD6-48F8-AB3A-914FDFEFFF16}" srcOrd="0" destOrd="0" presId="urn:microsoft.com/office/officeart/2005/8/layout/default"/>
    <dgm:cxn modelId="{A2F06BD5-3EE0-4374-A69F-5A6EC2154938}" type="presOf" srcId="{66DA22C8-BA58-4EE7-897D-83CBB7BD3550}" destId="{22DEB183-0189-4047-911B-59CFD42A6FCC}" srcOrd="0" destOrd="0" presId="urn:microsoft.com/office/officeart/2005/8/layout/default"/>
    <dgm:cxn modelId="{0649C0E8-4454-4850-B488-CE2C643503EA}" srcId="{7EE08EDC-C519-438F-B95D-837D10ED646A}" destId="{DD3F73CC-1376-430E-95B8-F44888FDD6AF}" srcOrd="0" destOrd="0" parTransId="{CB162E33-2155-413B-A871-28B01CA7393D}" sibTransId="{D86F919B-63FC-4EC4-BC6F-8732D4FB75D6}"/>
    <dgm:cxn modelId="{E22231EF-F1A2-4660-B051-D49E9D30F469}" type="presOf" srcId="{C810F919-4DDA-4893-A500-94CAEEEABA8D}" destId="{DBBC7382-5CD2-405D-8484-7E11F571B6F8}" srcOrd="0" destOrd="0" presId="urn:microsoft.com/office/officeart/2005/8/layout/default"/>
    <dgm:cxn modelId="{6A14FBF6-A6F9-4A27-8DB2-69261A09F09F}" srcId="{7EE08EDC-C519-438F-B95D-837D10ED646A}" destId="{C810F919-4DDA-4893-A500-94CAEEEABA8D}" srcOrd="5" destOrd="0" parTransId="{67CCA1BF-D8D2-458D-BEFA-3002CA61C95B}" sibTransId="{FCE81FD2-7793-4848-AC21-98B74E04E627}"/>
    <dgm:cxn modelId="{90E81387-2900-4120-8949-D3B4A81FE681}" type="presParOf" srcId="{3CF3EE77-CC0B-4530-9603-7474AC3F8815}" destId="{527E1A58-B317-4AAD-BFA0-4B8FC361848E}" srcOrd="0" destOrd="0" presId="urn:microsoft.com/office/officeart/2005/8/layout/default"/>
    <dgm:cxn modelId="{B9DE9428-C36E-4981-BB4D-8D1B0BC0B5EE}" type="presParOf" srcId="{3CF3EE77-CC0B-4530-9603-7474AC3F8815}" destId="{8552D31F-A3AC-4E37-A2D2-C839D50FA410}" srcOrd="1" destOrd="0" presId="urn:microsoft.com/office/officeart/2005/8/layout/default"/>
    <dgm:cxn modelId="{FF5B9A48-F32B-453A-B8C4-D471AC720B5F}" type="presParOf" srcId="{3CF3EE77-CC0B-4530-9603-7474AC3F8815}" destId="{1E5BBCC6-C105-4517-912E-1E85426BBF51}" srcOrd="2" destOrd="0" presId="urn:microsoft.com/office/officeart/2005/8/layout/default"/>
    <dgm:cxn modelId="{B56DD061-63EB-476E-822B-BF051EBBA38C}" type="presParOf" srcId="{3CF3EE77-CC0B-4530-9603-7474AC3F8815}" destId="{0AD953E5-36C5-4857-B2B7-4E9F685EFE4F}" srcOrd="3" destOrd="0" presId="urn:microsoft.com/office/officeart/2005/8/layout/default"/>
    <dgm:cxn modelId="{1FEC90B7-40B8-401C-AF73-0EBAD943AAEA}" type="presParOf" srcId="{3CF3EE77-CC0B-4530-9603-7474AC3F8815}" destId="{9263F271-173C-42B2-A869-972F227BC1F8}" srcOrd="4" destOrd="0" presId="urn:microsoft.com/office/officeart/2005/8/layout/default"/>
    <dgm:cxn modelId="{DDDCDE33-245D-4023-9E4E-5AC643BE43A5}" type="presParOf" srcId="{3CF3EE77-CC0B-4530-9603-7474AC3F8815}" destId="{8863B1ED-3CB0-456E-A6D6-AABDC49EEA61}" srcOrd="5" destOrd="0" presId="urn:microsoft.com/office/officeart/2005/8/layout/default"/>
    <dgm:cxn modelId="{293F7DCF-D44C-4701-80F6-8980858347A1}" type="presParOf" srcId="{3CF3EE77-CC0B-4530-9603-7474AC3F8815}" destId="{22DEB183-0189-4047-911B-59CFD42A6FCC}" srcOrd="6" destOrd="0" presId="urn:microsoft.com/office/officeart/2005/8/layout/default"/>
    <dgm:cxn modelId="{08549728-089B-48DB-812A-63D27949EF77}" type="presParOf" srcId="{3CF3EE77-CC0B-4530-9603-7474AC3F8815}" destId="{0B5BCE49-E0C3-484D-BE8B-67314F068EA4}" srcOrd="7" destOrd="0" presId="urn:microsoft.com/office/officeart/2005/8/layout/default"/>
    <dgm:cxn modelId="{21775ACB-0E67-4547-952A-EABF03E9B045}" type="presParOf" srcId="{3CF3EE77-CC0B-4530-9603-7474AC3F8815}" destId="{A68C50FB-025F-447A-8999-6E8B3BB54CDA}" srcOrd="8" destOrd="0" presId="urn:microsoft.com/office/officeart/2005/8/layout/default"/>
    <dgm:cxn modelId="{A5EEF8E3-1141-4620-BDC7-7DCBC6A44E2A}" type="presParOf" srcId="{3CF3EE77-CC0B-4530-9603-7474AC3F8815}" destId="{7934A577-1B67-4CC2-A25C-DAB305AB4122}" srcOrd="9" destOrd="0" presId="urn:microsoft.com/office/officeart/2005/8/layout/default"/>
    <dgm:cxn modelId="{E9DC01BD-410E-4EF6-A4C9-795588A9AE74}" type="presParOf" srcId="{3CF3EE77-CC0B-4530-9603-7474AC3F8815}" destId="{DBBC7382-5CD2-405D-8484-7E11F571B6F8}" srcOrd="10" destOrd="0" presId="urn:microsoft.com/office/officeart/2005/8/layout/default"/>
    <dgm:cxn modelId="{A3CBAFEE-0DA0-4EDA-A3E4-4ECA3AA1E373}" type="presParOf" srcId="{3CF3EE77-CC0B-4530-9603-7474AC3F8815}" destId="{271C7403-63D2-4E95-BF32-D066A18CFF77}" srcOrd="11" destOrd="0" presId="urn:microsoft.com/office/officeart/2005/8/layout/default"/>
    <dgm:cxn modelId="{EB3BA018-00EB-4BEF-BF70-726BDFDA5CA1}" type="presParOf" srcId="{3CF3EE77-CC0B-4530-9603-7474AC3F8815}" destId="{32C6C6AE-E2B9-483A-8547-71947A82BA81}" srcOrd="12" destOrd="0" presId="urn:microsoft.com/office/officeart/2005/8/layout/default"/>
    <dgm:cxn modelId="{DD607E9D-9B9E-441C-9D30-2AA76405E1D7}" type="presParOf" srcId="{3CF3EE77-CC0B-4530-9603-7474AC3F8815}" destId="{76D29B9F-277D-426E-8083-68C1516A9BFB}" srcOrd="13" destOrd="0" presId="urn:microsoft.com/office/officeart/2005/8/layout/default"/>
    <dgm:cxn modelId="{03826352-8C15-4713-9784-1DBE4D66B0BB}" type="presParOf" srcId="{3CF3EE77-CC0B-4530-9603-7474AC3F8815}" destId="{02BB40D2-E36C-4BCF-B67A-1C8B9C1DBB74}" srcOrd="14" destOrd="0" presId="urn:microsoft.com/office/officeart/2005/8/layout/default"/>
    <dgm:cxn modelId="{90329235-37F1-47E8-8D9B-1EB87FD2D577}" type="presParOf" srcId="{3CF3EE77-CC0B-4530-9603-7474AC3F8815}" destId="{3192A097-ECC6-4B4B-97C6-CF3CEF828833}" srcOrd="15" destOrd="0" presId="urn:microsoft.com/office/officeart/2005/8/layout/default"/>
    <dgm:cxn modelId="{3974AEFC-000A-4A1D-A8C1-E8DB10F17DE2}" type="presParOf" srcId="{3CF3EE77-CC0B-4530-9603-7474AC3F8815}" destId="{FD92789E-ECD6-48F8-AB3A-914FDFEFFF16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E1A58-B317-4AAD-BFA0-4B8FC361848E}">
      <dsp:nvSpPr>
        <dsp:cNvPr id="0" name=""/>
        <dsp:cNvSpPr/>
      </dsp:nvSpPr>
      <dsp:spPr>
        <a:xfrm>
          <a:off x="495061" y="645"/>
          <a:ext cx="2262336" cy="13574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bg1"/>
              </a:solidFill>
              <a:sym typeface="Helvetica Light"/>
            </a:rPr>
            <a:t>Cisco / Composite Software</a:t>
          </a:r>
          <a:endParaRPr lang="pl-PL" sz="2700" kern="1200" dirty="0">
            <a:solidFill>
              <a:schemeClr val="bg1"/>
            </a:solidFill>
          </a:endParaRPr>
        </a:p>
      </dsp:txBody>
      <dsp:txXfrm>
        <a:off x="495061" y="645"/>
        <a:ext cx="2262336" cy="1357401"/>
      </dsp:txXfrm>
    </dsp:sp>
    <dsp:sp modelId="{1E5BBCC6-C105-4517-912E-1E85426BBF51}">
      <dsp:nvSpPr>
        <dsp:cNvPr id="0" name=""/>
        <dsp:cNvSpPr/>
      </dsp:nvSpPr>
      <dsp:spPr>
        <a:xfrm>
          <a:off x="2983631" y="645"/>
          <a:ext cx="2262336" cy="13574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bg1"/>
              </a:solidFill>
              <a:sym typeface="Helvetica Light"/>
            </a:rPr>
            <a:t>Denodo</a:t>
          </a:r>
          <a:endParaRPr lang="en-US" sz="2700" kern="1200" dirty="0">
            <a:solidFill>
              <a:schemeClr val="bg1"/>
            </a:solidFill>
            <a:sym typeface="Helvetica Light"/>
          </a:endParaRPr>
        </a:p>
      </dsp:txBody>
      <dsp:txXfrm>
        <a:off x="2983631" y="645"/>
        <a:ext cx="2262336" cy="1357401"/>
      </dsp:txXfrm>
    </dsp:sp>
    <dsp:sp modelId="{9263F271-173C-42B2-A869-972F227BC1F8}">
      <dsp:nvSpPr>
        <dsp:cNvPr id="0" name=""/>
        <dsp:cNvSpPr/>
      </dsp:nvSpPr>
      <dsp:spPr>
        <a:xfrm>
          <a:off x="5472201" y="645"/>
          <a:ext cx="2262336" cy="13574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bg1"/>
              </a:solidFill>
            </a:rPr>
            <a:t>DataVirtuality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5472201" y="645"/>
        <a:ext cx="2262336" cy="1357401"/>
      </dsp:txXfrm>
    </dsp:sp>
    <dsp:sp modelId="{22DEB183-0189-4047-911B-59CFD42A6FCC}">
      <dsp:nvSpPr>
        <dsp:cNvPr id="0" name=""/>
        <dsp:cNvSpPr/>
      </dsp:nvSpPr>
      <dsp:spPr>
        <a:xfrm>
          <a:off x="495061" y="1584280"/>
          <a:ext cx="2262336" cy="13574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bg1"/>
              </a:solidFill>
              <a:sym typeface="Helvetica Light"/>
            </a:rPr>
            <a:t>RedHat</a:t>
          </a:r>
          <a:endParaRPr lang="en-US" sz="2700" kern="1200" dirty="0">
            <a:solidFill>
              <a:schemeClr val="bg1"/>
            </a:solidFill>
            <a:sym typeface="Helvetica Light"/>
          </a:endParaRPr>
        </a:p>
      </dsp:txBody>
      <dsp:txXfrm>
        <a:off x="495061" y="1584280"/>
        <a:ext cx="2262336" cy="1357401"/>
      </dsp:txXfrm>
    </dsp:sp>
    <dsp:sp modelId="{A68C50FB-025F-447A-8999-6E8B3BB54CDA}">
      <dsp:nvSpPr>
        <dsp:cNvPr id="0" name=""/>
        <dsp:cNvSpPr/>
      </dsp:nvSpPr>
      <dsp:spPr>
        <a:xfrm>
          <a:off x="2983631" y="1584280"/>
          <a:ext cx="2262336" cy="13574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bg1"/>
              </a:solidFill>
            </a:rPr>
            <a:t>PitneyBowes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2983631" y="1584280"/>
        <a:ext cx="2262336" cy="1357401"/>
      </dsp:txXfrm>
    </dsp:sp>
    <dsp:sp modelId="{DBBC7382-5CD2-405D-8484-7E11F571B6F8}">
      <dsp:nvSpPr>
        <dsp:cNvPr id="0" name=""/>
        <dsp:cNvSpPr/>
      </dsp:nvSpPr>
      <dsp:spPr>
        <a:xfrm>
          <a:off x="5472201" y="1584280"/>
          <a:ext cx="2262336" cy="13574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bg1"/>
              </a:solidFill>
              <a:sym typeface="Helvetica Light"/>
            </a:rPr>
            <a:t>Informatica</a:t>
          </a:r>
          <a:endParaRPr lang="en-US" sz="2700" kern="1200" dirty="0">
            <a:solidFill>
              <a:schemeClr val="bg1"/>
            </a:solidFill>
            <a:sym typeface="Helvetica Light"/>
          </a:endParaRPr>
        </a:p>
      </dsp:txBody>
      <dsp:txXfrm>
        <a:off x="5472201" y="1584280"/>
        <a:ext cx="2262336" cy="1357401"/>
      </dsp:txXfrm>
    </dsp:sp>
    <dsp:sp modelId="{32C6C6AE-E2B9-483A-8547-71947A82BA81}">
      <dsp:nvSpPr>
        <dsp:cNvPr id="0" name=""/>
        <dsp:cNvSpPr/>
      </dsp:nvSpPr>
      <dsp:spPr>
        <a:xfrm>
          <a:off x="495061" y="3167916"/>
          <a:ext cx="2262336" cy="13574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bg1"/>
              </a:solidFill>
            </a:rPr>
            <a:t>SAS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495061" y="3167916"/>
        <a:ext cx="2262336" cy="1357401"/>
      </dsp:txXfrm>
    </dsp:sp>
    <dsp:sp modelId="{02BB40D2-E36C-4BCF-B67A-1C8B9C1DBB74}">
      <dsp:nvSpPr>
        <dsp:cNvPr id="0" name=""/>
        <dsp:cNvSpPr/>
      </dsp:nvSpPr>
      <dsp:spPr>
        <a:xfrm>
          <a:off x="2983631" y="3167916"/>
          <a:ext cx="2262336" cy="13574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bg1"/>
              </a:solidFill>
              <a:sym typeface="Helvetica Light"/>
            </a:rPr>
            <a:t>IBM</a:t>
          </a:r>
          <a:r>
            <a:rPr lang="pl-PL" sz="2700" kern="1200">
              <a:solidFill>
                <a:schemeClr val="bg1"/>
              </a:solidFill>
              <a:sym typeface="Helvetica Light"/>
            </a:rPr>
            <a:t> FS, </a:t>
          </a:r>
          <a:r>
            <a:rPr lang="en-US" sz="2700" kern="1200">
              <a:solidFill>
                <a:schemeClr val="bg1"/>
              </a:solidFill>
            </a:rPr>
            <a:t>SAP HANA</a:t>
          </a:r>
          <a:endParaRPr lang="pl-PL" sz="2700" kern="1200" dirty="0">
            <a:solidFill>
              <a:schemeClr val="bg1"/>
            </a:solidFill>
          </a:endParaRPr>
        </a:p>
      </dsp:txBody>
      <dsp:txXfrm>
        <a:off x="2983631" y="3167916"/>
        <a:ext cx="2262336" cy="1357401"/>
      </dsp:txXfrm>
    </dsp:sp>
    <dsp:sp modelId="{FD92789E-ECD6-48F8-AB3A-914FDFEFFF16}">
      <dsp:nvSpPr>
        <dsp:cNvPr id="0" name=""/>
        <dsp:cNvSpPr/>
      </dsp:nvSpPr>
      <dsp:spPr>
        <a:xfrm>
          <a:off x="5472201" y="3167916"/>
          <a:ext cx="2262336" cy="13574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>
              <a:solidFill>
                <a:schemeClr val="bg1"/>
              </a:solidFill>
              <a:sym typeface="Helvetica Light"/>
            </a:rPr>
            <a:t>Querona</a:t>
          </a:r>
          <a:endParaRPr lang="pl-PL" sz="2700" kern="1200" dirty="0">
            <a:solidFill>
              <a:schemeClr val="bg1"/>
            </a:solidFill>
            <a:sym typeface="Helvetica Light"/>
          </a:endParaRPr>
        </a:p>
      </dsp:txBody>
      <dsp:txXfrm>
        <a:off x="5472201" y="3167916"/>
        <a:ext cx="2262336" cy="1357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9CA49-2710-433E-ABB8-A4798B0CF6D4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06ACD-4EAD-4FD8-AE30-F01FC7A2A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965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B4422-3DC8-45BE-B0A0-D87D16501A8D}" type="datetimeFigureOut">
              <a:rPr lang="en-US" smtClean="0"/>
              <a:pPr/>
              <a:t>5/22/2017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B941C-C958-4D16-B65B-3FFA13E93F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316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B941C-C958-4D16-B65B-3FFA13E93F7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03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B941C-C958-4D16-B65B-3FFA13E93F7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06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B941C-C958-4D16-B65B-3FFA13E93F7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145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B941C-C958-4D16-B65B-3FFA13E93F7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997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594786"/>
                </a:solidFill>
              </a:rPr>
              <a:t>360 degree customer view with data federation</a:t>
            </a:r>
          </a:p>
          <a:p>
            <a:r>
              <a:rPr lang="en-US" dirty="0" err="1">
                <a:solidFill>
                  <a:srgbClr val="594786"/>
                </a:solidFill>
              </a:rPr>
              <a:t>IoT</a:t>
            </a:r>
            <a:r>
              <a:rPr lang="en-US" dirty="0">
                <a:solidFill>
                  <a:srgbClr val="594786"/>
                </a:solidFill>
              </a:rPr>
              <a:t> Kappa Architecture</a:t>
            </a:r>
            <a:r>
              <a:rPr lang="pl-PL" dirty="0">
                <a:solidFill>
                  <a:srgbClr val="594786"/>
                </a:solidFill>
              </a:rPr>
              <a:t> (</a:t>
            </a:r>
            <a:r>
              <a:rPr lang="pl-PL" dirty="0" err="1">
                <a:solidFill>
                  <a:srgbClr val="594786"/>
                </a:solidFill>
              </a:rPr>
              <a:t>simplified</a:t>
            </a:r>
            <a:r>
              <a:rPr lang="pl-PL" dirty="0">
                <a:solidFill>
                  <a:srgbClr val="594786"/>
                </a:solidFill>
              </a:rPr>
              <a:t> Lambda)</a:t>
            </a:r>
            <a:endParaRPr lang="en-US" dirty="0">
              <a:solidFill>
                <a:srgbClr val="594786"/>
              </a:solidFill>
            </a:endParaRPr>
          </a:p>
          <a:p>
            <a:r>
              <a:rPr lang="en-US" dirty="0">
                <a:solidFill>
                  <a:srgbClr val="594786"/>
                </a:solidFill>
              </a:rPr>
              <a:t>OL</a:t>
            </a:r>
            <a:r>
              <a:rPr lang="pl-PL" dirty="0">
                <a:solidFill>
                  <a:srgbClr val="594786"/>
                </a:solidFill>
              </a:rPr>
              <a:t>A</a:t>
            </a:r>
            <a:r>
              <a:rPr lang="en-US" dirty="0">
                <a:solidFill>
                  <a:srgbClr val="594786"/>
                </a:solidFill>
              </a:rPr>
              <a:t>P on Big Data, reporting from any BI tool</a:t>
            </a:r>
          </a:p>
          <a:p>
            <a:r>
              <a:rPr lang="en-US" dirty="0">
                <a:solidFill>
                  <a:srgbClr val="594786"/>
                </a:solidFill>
              </a:rPr>
              <a:t>SaaS connectors (SFDC, </a:t>
            </a:r>
            <a:r>
              <a:rPr lang="en-US" dirty="0" err="1">
                <a:solidFill>
                  <a:srgbClr val="594786"/>
                </a:solidFill>
              </a:rPr>
              <a:t>Marketo</a:t>
            </a:r>
            <a:r>
              <a:rPr lang="en-US" dirty="0">
                <a:solidFill>
                  <a:srgbClr val="594786"/>
                </a:solidFill>
              </a:rPr>
              <a:t>, etc.)</a:t>
            </a:r>
          </a:p>
          <a:p>
            <a:r>
              <a:rPr lang="en-US" dirty="0">
                <a:solidFill>
                  <a:srgbClr val="594786"/>
                </a:solidFill>
              </a:rPr>
              <a:t>Real-time data access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B941C-C958-4D16-B65B-3FFA13E93F7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99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200" b="0" i="0" u="none" strike="noStrike" cap="none" spc="0" normalizeH="0" baseline="0" dirty="0">
                <a:ln>
                  <a:noFill/>
                </a:ln>
                <a:solidFill>
                  <a:srgbClr val="594786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1. 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594786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 source catalog</a:t>
            </a:r>
            <a:endParaRPr kumimoji="0" lang="pl-PL" sz="1200" b="0" i="0" u="none" strike="noStrike" cap="none" spc="0" normalizeH="0" baseline="0" dirty="0">
              <a:ln>
                <a:noFill/>
              </a:ln>
              <a:solidFill>
                <a:srgbClr val="594786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200" b="0" i="0" u="none" strike="noStrike" cap="none" spc="0" normalizeH="0" baseline="0" dirty="0">
                <a:ln>
                  <a:noFill/>
                </a:ln>
                <a:solidFill>
                  <a:srgbClr val="594786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2. 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594786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Self-service data management portal</a:t>
            </a:r>
            <a:endParaRPr kumimoji="0" lang="pl-PL" sz="1200" b="0" i="0" u="none" strike="noStrike" cap="none" spc="0" normalizeH="0" baseline="0" dirty="0">
              <a:ln>
                <a:noFill/>
              </a:ln>
              <a:solidFill>
                <a:srgbClr val="594786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200" b="0" i="0" u="none" strike="noStrike" cap="none" spc="0" normalizeH="0" baseline="0" dirty="0">
                <a:ln>
                  <a:noFill/>
                </a:ln>
                <a:solidFill>
                  <a:srgbClr val="594786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3. 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594786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Logical Data Warehouse as an Enterprise Data Hub</a:t>
            </a:r>
            <a:endParaRPr kumimoji="0" lang="pl-PL" sz="1200" b="0" i="0" u="none" strike="noStrike" cap="none" spc="0" normalizeH="0" baseline="0" dirty="0">
              <a:ln>
                <a:noFill/>
              </a:ln>
              <a:solidFill>
                <a:srgbClr val="594786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200" b="0" i="0" u="none" strike="noStrike" cap="none" spc="0" normalizeH="0" baseline="0" dirty="0">
                <a:ln>
                  <a:noFill/>
                </a:ln>
                <a:solidFill>
                  <a:srgbClr val="594786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4. 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594786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Easy integration of Big Data and cloud SQL engines</a:t>
            </a:r>
            <a:endParaRPr kumimoji="0" lang="pl-PL" sz="1200" b="0" i="0" u="none" strike="noStrike" cap="none" spc="0" normalizeH="0" baseline="0" dirty="0">
              <a:ln>
                <a:noFill/>
              </a:ln>
              <a:solidFill>
                <a:srgbClr val="594786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5. 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594786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 Hub with unified security and data masking</a:t>
            </a:r>
            <a:endParaRPr kumimoji="0" lang="pl-PL" sz="1200" b="0" i="0" u="none" strike="noStrike" cap="none" spc="0" normalizeH="0" baseline="0" dirty="0">
              <a:ln>
                <a:noFill/>
              </a:ln>
              <a:solidFill>
                <a:srgbClr val="594786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r>
              <a:rPr lang="pl-PL" dirty="0"/>
              <a:t>6. </a:t>
            </a:r>
            <a:r>
              <a:rPr lang="pl-PL" dirty="0" err="1"/>
              <a:t>Ability</a:t>
            </a:r>
            <a:r>
              <a:rPr lang="pl-PL" dirty="0"/>
              <a:t> to </a:t>
            </a:r>
            <a:r>
              <a:rPr lang="pl-PL" dirty="0" err="1"/>
              <a:t>connect</a:t>
            </a:r>
            <a:r>
              <a:rPr lang="pl-PL" dirty="0"/>
              <a:t> with </a:t>
            </a:r>
            <a:r>
              <a:rPr lang="pl-PL" dirty="0" err="1"/>
              <a:t>Congnitive</a:t>
            </a:r>
            <a:r>
              <a:rPr lang="pl-PL" dirty="0"/>
              <a:t> Services and AI (</a:t>
            </a:r>
            <a:r>
              <a:rPr lang="pl-PL" dirty="0" err="1"/>
              <a:t>Predictive</a:t>
            </a:r>
            <a:r>
              <a:rPr lang="pl-PL" dirty="0"/>
              <a:t> </a:t>
            </a:r>
            <a:r>
              <a:rPr lang="pl-PL" dirty="0" err="1"/>
              <a:t>analytics</a:t>
            </a:r>
            <a:r>
              <a:rPr lang="pl-PL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7. 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594786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Agile data modeling using self-service features</a:t>
            </a:r>
            <a:endParaRPr kumimoji="0" lang="pl-PL" sz="1200" b="0" i="0" u="none" strike="noStrike" cap="none" spc="0" normalizeH="0" baseline="0" dirty="0">
              <a:ln>
                <a:noFill/>
              </a:ln>
              <a:solidFill>
                <a:srgbClr val="594786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8. 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594786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Self-service data management</a:t>
            </a:r>
            <a:endParaRPr kumimoji="0" lang="pl-PL" sz="1200" b="0" i="0" u="none" strike="noStrike" cap="none" spc="0" normalizeH="0" baseline="0" dirty="0">
              <a:ln>
                <a:noFill/>
              </a:ln>
              <a:solidFill>
                <a:srgbClr val="594786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9. 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594786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Apache Spark integration and support for other SQL engines</a:t>
            </a:r>
            <a:endParaRPr kumimoji="0" lang="pl-PL" sz="1200" b="0" i="0" u="none" strike="noStrike" cap="none" spc="0" normalizeH="0" baseline="0" dirty="0">
              <a:ln>
                <a:noFill/>
              </a:ln>
              <a:solidFill>
                <a:srgbClr val="594786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228600" indent="-228600">
              <a:buAutoNum type="arabicPeriod" startAt="10"/>
            </a:pPr>
            <a:r>
              <a:rPr lang="pl-PL" dirty="0"/>
              <a:t>- </a:t>
            </a:r>
            <a:r>
              <a:rPr lang="pl-PL" dirty="0" err="1"/>
              <a:t>integrated</a:t>
            </a:r>
            <a:r>
              <a:rPr lang="pl-PL" dirty="0"/>
              <a:t> </a:t>
            </a:r>
            <a:r>
              <a:rPr lang="pl-PL" dirty="0" err="1"/>
              <a:t>platforms</a:t>
            </a:r>
            <a:r>
              <a:rPr lang="pl-PL" dirty="0"/>
              <a:t> BI/PM</a:t>
            </a:r>
          </a:p>
          <a:p>
            <a:pPr marL="228600" indent="-228600">
              <a:buAutoNum type="arabicPeriod" startAt="10"/>
            </a:pPr>
            <a:r>
              <a:rPr lang="pl-PL" dirty="0"/>
              <a:t>- mobile BI –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10"/>
              <a:tabLst/>
              <a:defRPr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594786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Logical Data Warehousing using Data Virtualization</a:t>
            </a:r>
            <a:endParaRPr kumimoji="0" lang="pl-PL" sz="1200" b="0" i="0" u="none" strike="noStrike" cap="none" spc="0" normalizeH="0" baseline="0" dirty="0">
              <a:ln>
                <a:noFill/>
              </a:ln>
              <a:solidFill>
                <a:srgbClr val="594786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10"/>
              <a:tabLst/>
              <a:defRPr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594786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Real-time access to data sources</a:t>
            </a:r>
            <a:endParaRPr kumimoji="0" lang="pl-PL" sz="1200" b="0" i="0" u="none" strike="noStrike" cap="none" spc="0" normalizeH="0" baseline="0" dirty="0">
              <a:ln>
                <a:noFill/>
              </a:ln>
              <a:solidFill>
                <a:srgbClr val="594786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10"/>
              <a:tabLst/>
              <a:defRPr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594786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Self-service data management</a:t>
            </a:r>
            <a:endParaRPr kumimoji="0" lang="pl-PL" sz="1200" b="0" i="0" u="none" strike="noStrike" cap="none" spc="0" normalizeH="0" baseline="0" dirty="0">
              <a:ln>
                <a:noFill/>
              </a:ln>
              <a:solidFill>
                <a:srgbClr val="594786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228600" indent="-228600">
              <a:buAutoNum type="arabicPeriod" startAt="10"/>
            </a:pPr>
            <a:r>
              <a:rPr lang="pl-PL" dirty="0"/>
              <a:t>- data </a:t>
            </a:r>
            <a:r>
              <a:rPr lang="pl-PL" dirty="0" err="1"/>
              <a:t>storytellng</a:t>
            </a:r>
            <a:r>
              <a:rPr lang="pl-PL" dirty="0"/>
              <a:t> –</a:t>
            </a:r>
          </a:p>
          <a:p>
            <a:pPr marL="228600" indent="-228600">
              <a:buAutoNum type="arabicPeriod" startAt="10"/>
            </a:pPr>
            <a:r>
              <a:rPr lang="pl-PL" dirty="0"/>
              <a:t>- </a:t>
            </a:r>
            <a:r>
              <a:rPr lang="pl-PL" dirty="0" err="1"/>
              <a:t>spatial</a:t>
            </a:r>
            <a:r>
              <a:rPr lang="pl-PL" dirty="0"/>
              <a:t>/</a:t>
            </a:r>
            <a:r>
              <a:rPr lang="pl-PL" dirty="0" err="1"/>
              <a:t>loction</a:t>
            </a:r>
            <a:r>
              <a:rPr lang="pl-PL" dirty="0"/>
              <a:t> </a:t>
            </a:r>
            <a:r>
              <a:rPr lang="pl-PL" dirty="0" err="1"/>
              <a:t>intelligence</a:t>
            </a:r>
            <a:r>
              <a:rPr lang="pl-PL" dirty="0"/>
              <a:t> –</a:t>
            </a:r>
          </a:p>
          <a:p>
            <a:pPr marL="228600" indent="-228600">
              <a:buAutoNum type="arabicPeriod" startAt="10"/>
            </a:pPr>
            <a:r>
              <a:rPr lang="pl-PL" dirty="0"/>
              <a:t>- </a:t>
            </a:r>
            <a:r>
              <a:rPr lang="pl-PL" dirty="0" err="1"/>
              <a:t>visual</a:t>
            </a:r>
            <a:r>
              <a:rPr lang="pl-PL" dirty="0"/>
              <a:t> design </a:t>
            </a:r>
            <a:r>
              <a:rPr lang="pl-PL" dirty="0" err="1"/>
              <a:t>standards</a:t>
            </a:r>
            <a:r>
              <a:rPr lang="pl-PL" dirty="0"/>
              <a:t> –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10"/>
              <a:tabLst/>
              <a:defRPr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594786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REST API converted to a virtual SQL database in real-</a:t>
            </a:r>
            <a:r>
              <a:rPr kumimoji="0" lang="en-US" sz="1200" b="0" i="0" u="none" strike="noStrike" cap="none" spc="0" normalizeH="0" baseline="0" dirty="0" err="1">
                <a:ln>
                  <a:noFill/>
                </a:ln>
                <a:solidFill>
                  <a:srgbClr val="594786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tim</a:t>
            </a:r>
            <a:r>
              <a:rPr kumimoji="0" lang="pl-PL" sz="1200" b="0" i="0" u="none" strike="noStrike" cap="none" spc="0" normalizeH="0" baseline="0" dirty="0">
                <a:ln>
                  <a:noFill/>
                </a:ln>
                <a:solidFill>
                  <a:srgbClr val="594786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 (</a:t>
            </a:r>
            <a:r>
              <a:rPr lang="pl-PL" dirty="0"/>
              <a:t>Data as a </a:t>
            </a:r>
            <a:r>
              <a:rPr lang="pl-PL" dirty="0" err="1"/>
              <a:t>product</a:t>
            </a:r>
            <a:r>
              <a:rPr lang="pl-PL" dirty="0"/>
              <a:t> / Open data)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10"/>
              <a:tabLst/>
              <a:defRPr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594786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Cloud BI tools can use </a:t>
            </a:r>
            <a:r>
              <a:rPr kumimoji="0" lang="en-US" sz="1200" b="0" i="0" u="none" strike="noStrike" cap="none" spc="0" normalizeH="0" baseline="0" dirty="0" err="1">
                <a:ln>
                  <a:noFill/>
                </a:ln>
                <a:solidFill>
                  <a:srgbClr val="594786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Querona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594786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as a data gateway to data source</a:t>
            </a:r>
            <a:r>
              <a:rPr kumimoji="0" lang="pl-PL" sz="1200" b="0" i="0" u="none" strike="noStrike" cap="none" spc="0" normalizeH="0" baseline="0" dirty="0">
                <a:ln>
                  <a:noFill/>
                </a:ln>
                <a:solidFill>
                  <a:srgbClr val="594786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pl-PL" dirty="0"/>
              <a:t>(</a:t>
            </a:r>
            <a:r>
              <a:rPr lang="pl-PL" dirty="0" err="1"/>
              <a:t>Cloud</a:t>
            </a:r>
            <a:r>
              <a:rPr lang="pl-PL" dirty="0"/>
              <a:t> BI / </a:t>
            </a:r>
            <a:r>
              <a:rPr lang="pl-PL" dirty="0" err="1"/>
              <a:t>BIaaS</a:t>
            </a:r>
            <a:r>
              <a:rPr lang="pl-PL" dirty="0"/>
              <a:t>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B941C-C958-4D16-B65B-3FFA13E93F7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324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B941C-C958-4D16-B65B-3FFA13E93F71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92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>
            <a:normAutofit/>
          </a:bodyPr>
          <a:lstStyle>
            <a:lvl1pPr algn="ctr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1F497D"/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1" y="70846"/>
            <a:ext cx="1192817" cy="1197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Microsoft Certified Master: SQL Server ® 2008</a:t>
            </a:r>
            <a:endParaRPr lang="en-US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456" y="253014"/>
            <a:ext cx="3647870" cy="87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7478"/>
      </p:ext>
    </p:extLst>
  </p:cSld>
  <p:clrMapOvr>
    <a:masterClrMapping/>
  </p:clrMapOvr>
  <p:hf sldNum="0" hd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3457C668-3E57-4286-B92A-7784B74501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2700" y="6400801"/>
            <a:ext cx="4038600" cy="381000"/>
          </a:xfrm>
        </p:spPr>
        <p:txBody>
          <a:bodyPr/>
          <a:lstStyle>
            <a:lvl1pPr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Certified Master: SQL Server ®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682691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6"/>
            <a:ext cx="2057400" cy="5851525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6"/>
            <a:ext cx="6019800" cy="585152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3457C668-3E57-4286-B92A-7784B74501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2700" y="6400801"/>
            <a:ext cx="4038600" cy="381000"/>
          </a:xfrm>
        </p:spPr>
        <p:txBody>
          <a:bodyPr/>
          <a:lstStyle>
            <a:lvl1pPr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Certified Master: SQL Server ®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44808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ytuł i pod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401836" y="3339703"/>
            <a:ext cx="8344754" cy="9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401836" y="3527227"/>
            <a:ext cx="8340328" cy="7143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60729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321457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82186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642915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rPr dirty="0" err="1"/>
              <a:t>Treść</a:t>
            </a:r>
            <a:r>
              <a:rPr dirty="0"/>
              <a:t> - </a:t>
            </a:r>
            <a:r>
              <a:rPr dirty="0" err="1"/>
              <a:t>poziom</a:t>
            </a:r>
            <a:r>
              <a:rPr dirty="0"/>
              <a:t> 1</a:t>
            </a:r>
          </a:p>
          <a:p>
            <a:pPr lvl="1"/>
            <a:r>
              <a:rPr dirty="0" err="1"/>
              <a:t>Treść</a:t>
            </a:r>
            <a:r>
              <a:rPr dirty="0"/>
              <a:t> - </a:t>
            </a:r>
            <a:r>
              <a:rPr dirty="0" err="1"/>
              <a:t>poziom</a:t>
            </a:r>
            <a:r>
              <a:rPr dirty="0"/>
              <a:t> 2</a:t>
            </a:r>
          </a:p>
          <a:p>
            <a:pPr lvl="2"/>
            <a:r>
              <a:rPr dirty="0" err="1"/>
              <a:t>Treść</a:t>
            </a:r>
            <a:r>
              <a:rPr dirty="0"/>
              <a:t> - </a:t>
            </a:r>
            <a:r>
              <a:rPr dirty="0" err="1"/>
              <a:t>poziom</a:t>
            </a:r>
            <a:r>
              <a:rPr dirty="0"/>
              <a:t> 3</a:t>
            </a:r>
          </a:p>
          <a:p>
            <a:pPr lvl="3"/>
            <a:r>
              <a:rPr dirty="0" err="1"/>
              <a:t>Treść</a:t>
            </a:r>
            <a:r>
              <a:rPr dirty="0"/>
              <a:t> - </a:t>
            </a:r>
            <a:r>
              <a:rPr dirty="0" err="1"/>
              <a:t>poziom</a:t>
            </a:r>
            <a:r>
              <a:rPr dirty="0"/>
              <a:t> 4</a:t>
            </a:r>
          </a:p>
          <a:p>
            <a:pPr lvl="4"/>
            <a:r>
              <a:rPr dirty="0" err="1"/>
              <a:t>Treść</a:t>
            </a:r>
            <a:r>
              <a:rPr dirty="0"/>
              <a:t> - </a:t>
            </a:r>
            <a:r>
              <a:rPr dirty="0" err="1"/>
              <a:t>poziom</a:t>
            </a:r>
            <a:r>
              <a:rPr dirty="0"/>
              <a:t> 5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672585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djęcie (poziom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5304235" y="5607843"/>
            <a:ext cx="1" cy="100021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3" name="Shape 23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33995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991195" y="5473899"/>
            <a:ext cx="4071938" cy="1196578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r>
              <a:t>Tekst tytułowy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5518547" y="5956101"/>
            <a:ext cx="3482578" cy="3571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60729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321457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82186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642915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rPr dirty="0" err="1"/>
              <a:t>Treść</a:t>
            </a:r>
            <a:r>
              <a:rPr dirty="0"/>
              <a:t> - </a:t>
            </a:r>
            <a:r>
              <a:rPr dirty="0" err="1"/>
              <a:t>poziom</a:t>
            </a:r>
            <a:r>
              <a:rPr dirty="0"/>
              <a:t> 1</a:t>
            </a:r>
          </a:p>
          <a:p>
            <a:pPr lvl="1"/>
            <a:r>
              <a:rPr dirty="0" err="1"/>
              <a:t>Treść</a:t>
            </a:r>
            <a:r>
              <a:rPr dirty="0"/>
              <a:t> - </a:t>
            </a:r>
            <a:r>
              <a:rPr dirty="0" err="1"/>
              <a:t>poziom</a:t>
            </a:r>
            <a:r>
              <a:rPr dirty="0"/>
              <a:t> 2</a:t>
            </a:r>
          </a:p>
          <a:p>
            <a:pPr lvl="2"/>
            <a:r>
              <a:rPr dirty="0" err="1"/>
              <a:t>Treść</a:t>
            </a:r>
            <a:r>
              <a:rPr dirty="0"/>
              <a:t> - </a:t>
            </a:r>
            <a:r>
              <a:rPr dirty="0" err="1"/>
              <a:t>poziom</a:t>
            </a:r>
            <a:r>
              <a:rPr dirty="0"/>
              <a:t> 3</a:t>
            </a:r>
          </a:p>
          <a:p>
            <a:pPr lvl="3"/>
            <a:r>
              <a:rPr dirty="0" err="1"/>
              <a:t>Treść</a:t>
            </a:r>
            <a:r>
              <a:rPr dirty="0"/>
              <a:t> - </a:t>
            </a:r>
            <a:r>
              <a:rPr dirty="0" err="1"/>
              <a:t>poziom</a:t>
            </a:r>
            <a:r>
              <a:rPr dirty="0"/>
              <a:t> 4</a:t>
            </a:r>
          </a:p>
          <a:p>
            <a:pPr lvl="4"/>
            <a:r>
              <a:rPr dirty="0" err="1"/>
              <a:t>Treść</a:t>
            </a:r>
            <a:r>
              <a:rPr dirty="0"/>
              <a:t> - </a:t>
            </a:r>
            <a:r>
              <a:rPr dirty="0" err="1"/>
              <a:t>poziom</a:t>
            </a:r>
            <a:r>
              <a:rPr dirty="0"/>
              <a:t> 5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002765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ytuł (na środk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401836" y="2312789"/>
            <a:ext cx="8340328" cy="2232422"/>
          </a:xfrm>
          <a:prstGeom prst="rect">
            <a:avLst/>
          </a:prstGeom>
        </p:spPr>
        <p:txBody>
          <a:bodyPr anchor="ctr"/>
          <a:lstStyle/>
          <a:p>
            <a:r>
              <a:t>Tekst tytułowy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298883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djęcie (pionow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401836" y="3420070"/>
            <a:ext cx="3750803" cy="4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42" name="Shape 42"/>
          <p:cNvSpPr>
            <a:spLocks noGrp="1"/>
          </p:cNvSpPr>
          <p:nvPr>
            <p:ph type="pic" idx="13"/>
          </p:nvPr>
        </p:nvSpPr>
        <p:spPr>
          <a:xfrm>
            <a:off x="4572000" y="0"/>
            <a:ext cx="457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401836" y="1009055"/>
            <a:ext cx="3750469" cy="2232422"/>
          </a:xfrm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sz="quarter" idx="1"/>
          </p:nvPr>
        </p:nvSpPr>
        <p:spPr>
          <a:xfrm>
            <a:off x="401836" y="3607594"/>
            <a:ext cx="3750469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60729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321457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82186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642915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rPr dirty="0" err="1"/>
              <a:t>Treść</a:t>
            </a:r>
            <a:r>
              <a:rPr dirty="0"/>
              <a:t> - </a:t>
            </a:r>
            <a:r>
              <a:rPr dirty="0" err="1"/>
              <a:t>poziom</a:t>
            </a:r>
            <a:r>
              <a:rPr dirty="0"/>
              <a:t> 1</a:t>
            </a:r>
          </a:p>
          <a:p>
            <a:pPr lvl="1"/>
            <a:r>
              <a:rPr dirty="0" err="1"/>
              <a:t>Treść</a:t>
            </a:r>
            <a:r>
              <a:rPr dirty="0"/>
              <a:t> - </a:t>
            </a:r>
            <a:r>
              <a:rPr dirty="0" err="1"/>
              <a:t>poziom</a:t>
            </a:r>
            <a:r>
              <a:rPr dirty="0"/>
              <a:t> 2</a:t>
            </a:r>
          </a:p>
          <a:p>
            <a:pPr lvl="2"/>
            <a:r>
              <a:rPr dirty="0" err="1"/>
              <a:t>Treść</a:t>
            </a:r>
            <a:r>
              <a:rPr dirty="0"/>
              <a:t> - </a:t>
            </a:r>
            <a:r>
              <a:rPr dirty="0" err="1"/>
              <a:t>poziom</a:t>
            </a:r>
            <a:r>
              <a:rPr dirty="0"/>
              <a:t> 3</a:t>
            </a:r>
          </a:p>
          <a:p>
            <a:pPr lvl="3"/>
            <a:r>
              <a:rPr dirty="0" err="1"/>
              <a:t>Treść</a:t>
            </a:r>
            <a:r>
              <a:rPr dirty="0"/>
              <a:t> - </a:t>
            </a:r>
            <a:r>
              <a:rPr dirty="0" err="1"/>
              <a:t>poziom</a:t>
            </a:r>
            <a:r>
              <a:rPr dirty="0"/>
              <a:t> 4</a:t>
            </a:r>
          </a:p>
          <a:p>
            <a:pPr lvl="4"/>
            <a:r>
              <a:rPr dirty="0" err="1"/>
              <a:t>Treść</a:t>
            </a:r>
            <a:r>
              <a:rPr dirty="0"/>
              <a:t> - </a:t>
            </a:r>
            <a:r>
              <a:rPr dirty="0" err="1"/>
              <a:t>poziom</a:t>
            </a:r>
            <a:r>
              <a:rPr dirty="0"/>
              <a:t> 5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880119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ytuł (na górz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284337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ytuł i punktory ze zdjęci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401836" y="1384102"/>
            <a:ext cx="3567230" cy="94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70" name="Shape 70"/>
          <p:cNvSpPr>
            <a:spLocks noGrp="1"/>
          </p:cNvSpPr>
          <p:nvPr>
            <p:ph type="pic" idx="13"/>
          </p:nvPr>
        </p:nvSpPr>
        <p:spPr>
          <a:xfrm>
            <a:off x="4572000" y="0"/>
            <a:ext cx="457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401836" y="232172"/>
            <a:ext cx="3571875" cy="982266"/>
          </a:xfrm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half" idx="1"/>
          </p:nvPr>
        </p:nvSpPr>
        <p:spPr>
          <a:xfrm>
            <a:off x="401836" y="1562695"/>
            <a:ext cx="3571875" cy="4688086"/>
          </a:xfrm>
          <a:prstGeom prst="rect">
            <a:avLst/>
          </a:prstGeom>
        </p:spPr>
        <p:txBody>
          <a:bodyPr/>
          <a:lstStyle>
            <a:lvl1pPr marL="232164" indent="-232164">
              <a:spcBef>
                <a:spcPts val="2109"/>
              </a:spcBef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64327" indent="-232164">
              <a:spcBef>
                <a:spcPts val="2109"/>
              </a:spcBef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696491" indent="-232164">
              <a:spcBef>
                <a:spcPts val="2109"/>
              </a:spcBef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928654" indent="-232164">
              <a:spcBef>
                <a:spcPts val="2109"/>
              </a:spcBef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160818" indent="-232164">
              <a:spcBef>
                <a:spcPts val="2109"/>
              </a:spcBef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rPr dirty="0" err="1"/>
              <a:t>Treść</a:t>
            </a:r>
            <a:r>
              <a:rPr dirty="0"/>
              <a:t> - </a:t>
            </a:r>
            <a:r>
              <a:rPr dirty="0" err="1"/>
              <a:t>poziom</a:t>
            </a:r>
            <a:r>
              <a:rPr dirty="0"/>
              <a:t> 1</a:t>
            </a:r>
          </a:p>
          <a:p>
            <a:pPr lvl="1"/>
            <a:r>
              <a:rPr dirty="0" err="1"/>
              <a:t>Treść</a:t>
            </a:r>
            <a:r>
              <a:rPr dirty="0"/>
              <a:t> - </a:t>
            </a:r>
            <a:r>
              <a:rPr dirty="0" err="1"/>
              <a:t>poziom</a:t>
            </a:r>
            <a:r>
              <a:rPr dirty="0"/>
              <a:t> 2</a:t>
            </a:r>
          </a:p>
          <a:p>
            <a:pPr lvl="2"/>
            <a:r>
              <a:rPr dirty="0" err="1"/>
              <a:t>Treść</a:t>
            </a:r>
            <a:r>
              <a:rPr dirty="0"/>
              <a:t> - </a:t>
            </a:r>
            <a:r>
              <a:rPr dirty="0" err="1"/>
              <a:t>poziom</a:t>
            </a:r>
            <a:r>
              <a:rPr dirty="0"/>
              <a:t> 3</a:t>
            </a:r>
          </a:p>
          <a:p>
            <a:pPr lvl="3"/>
            <a:r>
              <a:rPr dirty="0" err="1"/>
              <a:t>Treść</a:t>
            </a:r>
            <a:r>
              <a:rPr dirty="0"/>
              <a:t> - </a:t>
            </a:r>
            <a:r>
              <a:rPr dirty="0" err="1"/>
              <a:t>poziom</a:t>
            </a:r>
            <a:r>
              <a:rPr dirty="0"/>
              <a:t> 4</a:t>
            </a:r>
          </a:p>
          <a:p>
            <a:pPr lvl="4"/>
            <a:r>
              <a:rPr dirty="0" err="1"/>
              <a:t>Treść</a:t>
            </a:r>
            <a:r>
              <a:rPr dirty="0"/>
              <a:t> - </a:t>
            </a:r>
            <a:r>
              <a:rPr dirty="0" err="1"/>
              <a:t>poziom</a:t>
            </a:r>
            <a:r>
              <a:rPr dirty="0"/>
              <a:t> 5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xfrm>
            <a:off x="359116" y="6465094"/>
            <a:ext cx="256480" cy="25404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1092312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unk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body" idx="1"/>
          </p:nvPr>
        </p:nvSpPr>
        <p:spPr>
          <a:xfrm>
            <a:off x="625078" y="625078"/>
            <a:ext cx="7884914" cy="5598914"/>
          </a:xfrm>
          <a:prstGeom prst="rect">
            <a:avLst/>
          </a:prstGeom>
        </p:spPr>
        <p:txBody>
          <a:bodyPr/>
          <a:lstStyle/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895182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djęcie (3 sztuk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 flipH="1">
            <a:off x="6366866" y="357188"/>
            <a:ext cx="90" cy="560786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89" name="Shape 89"/>
          <p:cNvSpPr/>
          <p:nvPr/>
        </p:nvSpPr>
        <p:spPr>
          <a:xfrm>
            <a:off x="6366865" y="3138786"/>
            <a:ext cx="2424729" cy="4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90" name="Shape 90"/>
          <p:cNvSpPr>
            <a:spLocks noGrp="1"/>
          </p:cNvSpPr>
          <p:nvPr>
            <p:ph type="pic" sz="quarter" idx="13"/>
          </p:nvPr>
        </p:nvSpPr>
        <p:spPr>
          <a:xfrm>
            <a:off x="6482953" y="3250406"/>
            <a:ext cx="2303859" cy="2714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pic" sz="quarter" idx="14"/>
          </p:nvPr>
        </p:nvSpPr>
        <p:spPr>
          <a:xfrm>
            <a:off x="6482953" y="357187"/>
            <a:ext cx="2303859" cy="26699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pic" idx="15"/>
          </p:nvPr>
        </p:nvSpPr>
        <p:spPr>
          <a:xfrm>
            <a:off x="366117" y="357187"/>
            <a:ext cx="5884664" cy="56078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366117" y="6090047"/>
            <a:ext cx="5884664" cy="6607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60729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321457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82186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642915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rPr dirty="0" err="1"/>
              <a:t>Treść</a:t>
            </a:r>
            <a:r>
              <a:rPr dirty="0"/>
              <a:t> - </a:t>
            </a:r>
            <a:r>
              <a:rPr dirty="0" err="1"/>
              <a:t>poziom</a:t>
            </a:r>
            <a:r>
              <a:rPr dirty="0"/>
              <a:t> 1</a:t>
            </a:r>
          </a:p>
          <a:p>
            <a:pPr lvl="1"/>
            <a:r>
              <a:rPr dirty="0" err="1"/>
              <a:t>Treść</a:t>
            </a:r>
            <a:r>
              <a:rPr dirty="0"/>
              <a:t> - </a:t>
            </a:r>
            <a:r>
              <a:rPr dirty="0" err="1"/>
              <a:t>poziom</a:t>
            </a:r>
            <a:r>
              <a:rPr dirty="0"/>
              <a:t> 2</a:t>
            </a:r>
          </a:p>
          <a:p>
            <a:pPr lvl="2"/>
            <a:r>
              <a:rPr dirty="0" err="1"/>
              <a:t>Treść</a:t>
            </a:r>
            <a:r>
              <a:rPr dirty="0"/>
              <a:t> - </a:t>
            </a:r>
            <a:r>
              <a:rPr dirty="0" err="1"/>
              <a:t>poziom</a:t>
            </a:r>
            <a:r>
              <a:rPr dirty="0"/>
              <a:t> 3</a:t>
            </a:r>
          </a:p>
          <a:p>
            <a:pPr lvl="3"/>
            <a:r>
              <a:rPr dirty="0" err="1"/>
              <a:t>Treść</a:t>
            </a:r>
            <a:r>
              <a:rPr dirty="0"/>
              <a:t> - </a:t>
            </a:r>
            <a:r>
              <a:rPr dirty="0" err="1"/>
              <a:t>poziom</a:t>
            </a:r>
            <a:r>
              <a:rPr dirty="0"/>
              <a:t> 4</a:t>
            </a:r>
          </a:p>
          <a:p>
            <a:pPr lvl="4"/>
            <a:r>
              <a:rPr dirty="0" err="1"/>
              <a:t>Treść</a:t>
            </a:r>
            <a:r>
              <a:rPr dirty="0"/>
              <a:t> - </a:t>
            </a:r>
            <a:r>
              <a:rPr dirty="0" err="1"/>
              <a:t>poziom</a:t>
            </a:r>
            <a:r>
              <a:rPr dirty="0"/>
              <a:t> 5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042567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457C668-3E57-4286-B92A-7784B74501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2552700" y="6400800"/>
            <a:ext cx="4038600" cy="381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05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SQLDay</a:t>
            </a:r>
            <a:r>
              <a:rPr kumimoji="0" lang="pl-PL" sz="10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3812192610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y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body" sz="quarter" idx="13"/>
          </p:nvPr>
        </p:nvSpPr>
        <p:spPr>
          <a:xfrm>
            <a:off x="892969" y="4473773"/>
            <a:ext cx="7358063" cy="38388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321457">
              <a:spcBef>
                <a:spcPts val="0"/>
              </a:spcBef>
              <a:buSzTx/>
              <a:buFontTx/>
              <a:buNone/>
              <a:defRPr sz="1828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–Janek Jabłonka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4"/>
          </p:nvPr>
        </p:nvSpPr>
        <p:spPr>
          <a:xfrm>
            <a:off x="892969" y="3000596"/>
            <a:ext cx="7358063" cy="53533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321457">
              <a:spcBef>
                <a:spcPts val="1687"/>
              </a:spcBef>
              <a:buSzTx/>
              <a:buFontTx/>
              <a:buNone/>
              <a:defRPr sz="2812"/>
            </a:lvl1pPr>
          </a:lstStyle>
          <a:p>
            <a:r>
              <a:t>„Wpisz tu cytat.”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008522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dję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8906477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724238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y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892969" y="4473773"/>
            <a:ext cx="7358063" cy="350453"/>
          </a:xfrm>
          <a:prstGeom prst="rect">
            <a:avLst/>
          </a:prstGeom>
        </p:spPr>
        <p:txBody>
          <a:bodyPr/>
          <a:lstStyle>
            <a:lvl1pPr marL="0" indent="0" algn="ctr" defTabSz="321457">
              <a:spcBef>
                <a:spcPts val="0"/>
              </a:spcBef>
              <a:buSzTx/>
              <a:buFontTx/>
              <a:buNone/>
              <a:defRPr sz="1828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553621" indent="-232164" algn="ctr" defTabSz="321457">
              <a:spcBef>
                <a:spcPts val="0"/>
              </a:spcBef>
              <a:buFontTx/>
              <a:defRPr sz="1828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875078" indent="-232164" algn="ctr" defTabSz="321457">
              <a:spcBef>
                <a:spcPts val="0"/>
              </a:spcBef>
              <a:buFontTx/>
              <a:defRPr sz="1828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1196536" indent="-232164" algn="ctr" defTabSz="321457">
              <a:spcBef>
                <a:spcPts val="0"/>
              </a:spcBef>
              <a:buFontTx/>
              <a:defRPr sz="1828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1517993" indent="-232164" algn="ctr" defTabSz="321457">
              <a:spcBef>
                <a:spcPts val="0"/>
              </a:spcBef>
              <a:buFontTx/>
              <a:defRPr sz="1828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3"/>
          </p:nvPr>
        </p:nvSpPr>
        <p:spPr>
          <a:xfrm>
            <a:off x="892969" y="3018234"/>
            <a:ext cx="7358063" cy="500063"/>
          </a:xfrm>
          <a:prstGeom prst="rect">
            <a:avLst/>
          </a:prstGeom>
        </p:spPr>
        <p:txBody>
          <a:bodyPr anchor="ctr"/>
          <a:lstStyle>
            <a:lvl1pPr marL="0" indent="0" algn="ctr" defTabSz="321457">
              <a:spcBef>
                <a:spcPts val="1687"/>
              </a:spcBef>
              <a:buSzTx/>
              <a:buFontTx/>
              <a:buNone/>
              <a:defRPr sz="4000"/>
            </a:lvl1pPr>
          </a:lstStyle>
          <a:p>
            <a:pPr marL="0" indent="0" algn="ctr" defTabSz="457200">
              <a:spcBef>
                <a:spcPts val="2400"/>
              </a:spcBef>
              <a:buSzTx/>
              <a:buFontTx/>
              <a:buNone/>
              <a:defRPr sz="4000"/>
            </a:pPr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xfrm>
            <a:off x="8588984" y="6465094"/>
            <a:ext cx="256480" cy="2540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2856535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8" y="92076"/>
            <a:ext cx="1116806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10441" y="2578611"/>
            <a:ext cx="78867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pl-PL"/>
              <a:t>Kliknij, aby edytować styl</a:t>
            </a:r>
          </a:p>
        </p:txBody>
      </p:sp>
      <p:pic>
        <p:nvPicPr>
          <p:cNvPr id="5" name="Obraz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20919" y="0"/>
            <a:ext cx="3641605" cy="117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99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3457C668-3E57-4286-B92A-7784B74501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2700" y="6400801"/>
            <a:ext cx="4038600" cy="381000"/>
          </a:xfrm>
        </p:spPr>
        <p:txBody>
          <a:bodyPr/>
          <a:lstStyle>
            <a:lvl1pPr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Certified Master: SQL Server ®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959542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3457C668-3E57-4286-B92A-7784B74501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2700" y="6400801"/>
            <a:ext cx="4038600" cy="381000"/>
          </a:xfrm>
        </p:spPr>
        <p:txBody>
          <a:bodyPr/>
          <a:lstStyle>
            <a:lvl1pPr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Certified Master: SQL Server ®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00796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3457C668-3E57-4286-B92A-7784B74501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2700" y="6400801"/>
            <a:ext cx="4038600" cy="381000"/>
          </a:xfrm>
        </p:spPr>
        <p:txBody>
          <a:bodyPr/>
          <a:lstStyle>
            <a:lvl1pPr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Certified Master: SQL Server ®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104422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3457C668-3E57-4286-B92A-7784B74501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2700" y="6400801"/>
            <a:ext cx="4038600" cy="381000"/>
          </a:xfrm>
        </p:spPr>
        <p:txBody>
          <a:bodyPr/>
          <a:lstStyle>
            <a:lvl1pPr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Certified Master: SQL Server ®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934172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3457C668-3E57-4286-B92A-7784B74501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2700" y="6400801"/>
            <a:ext cx="4038600" cy="381000"/>
          </a:xfrm>
        </p:spPr>
        <p:txBody>
          <a:bodyPr/>
          <a:lstStyle>
            <a:lvl1pPr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Certified Master: SQL Server ®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9127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3457C668-3E57-4286-B92A-7784B74501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2700" y="6400801"/>
            <a:ext cx="4038600" cy="381000"/>
          </a:xfrm>
        </p:spPr>
        <p:txBody>
          <a:bodyPr/>
          <a:lstStyle>
            <a:lvl1pPr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Certified Master: SQL Server ®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647315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3457C668-3E57-4286-B92A-7784B74501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2700" y="6400801"/>
            <a:ext cx="4038600" cy="381000"/>
          </a:xfrm>
        </p:spPr>
        <p:txBody>
          <a:bodyPr/>
          <a:lstStyle>
            <a:lvl1pPr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Certified Master: SQL Server ®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78785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60320" y="6684264"/>
            <a:ext cx="4038600" cy="91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b="1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Certified Master: SQL Server ® 2008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-1" y="-3"/>
            <a:ext cx="9144000" cy="6866107"/>
            <a:chOff x="-1" y="-3"/>
            <a:chExt cx="9144000" cy="6866107"/>
          </a:xfrm>
        </p:grpSpPr>
        <p:sp>
          <p:nvSpPr>
            <p:cNvPr id="9" name="Rectangle 8"/>
            <p:cNvSpPr/>
            <p:nvPr/>
          </p:nvSpPr>
          <p:spPr>
            <a:xfrm>
              <a:off x="1" y="-3"/>
              <a:ext cx="9143998" cy="855924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alpha val="41000"/>
                  </a:schemeClr>
                </a:gs>
                <a:gs pos="0">
                  <a:schemeClr val="tx2">
                    <a:lumMod val="20000"/>
                    <a:lumOff val="80000"/>
                  </a:schemeClr>
                </a:gs>
                <a:gs pos="100000">
                  <a:schemeClr val="accent1">
                    <a:tint val="23500"/>
                    <a:satMod val="160000"/>
                    <a:alpha val="16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  <a:alpha val="41000"/>
                      </a:schemeClr>
                    </a:gs>
                    <a:gs pos="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16000"/>
                      </a:schemeClr>
                    </a:gs>
                  </a:gsLst>
                  <a:lin ang="5400000" scaled="1"/>
                  <a:tileRect/>
                </a:gradFill>
              </a:endParaRPr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5" t="3457"/>
            <a:stretch/>
          </p:blipFill>
          <p:spPr bwMode="auto">
            <a:xfrm>
              <a:off x="2" y="1625"/>
              <a:ext cx="280235" cy="1333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-1" y="6400800"/>
              <a:ext cx="9144000" cy="465304"/>
            </a:xfrm>
            <a:prstGeom prst="rect">
              <a:avLst/>
            </a:prstGeom>
            <a:gradFill flip="none" rotWithShape="1">
              <a:gsLst>
                <a:gs pos="56000">
                  <a:schemeClr val="tx1">
                    <a:alpha val="93000"/>
                  </a:schemeClr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  <a:alpha val="16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pic>
        <p:nvPicPr>
          <p:cNvPr id="12" name="Obraz 21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9" y="6448433"/>
            <a:ext cx="411500" cy="411500"/>
          </a:xfrm>
          <a:prstGeom prst="rect">
            <a:avLst/>
          </a:prstGeom>
        </p:spPr>
      </p:pic>
      <p:pic>
        <p:nvPicPr>
          <p:cNvPr id="2050" name="Picture 2" descr="F:\!My Stuff!\PLSSUG\SQLDay Lite 2013\logo_SQLDay_Generic_Transparent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2062" y="6421432"/>
            <a:ext cx="1604434" cy="38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7"/>
          <p:cNvGrpSpPr/>
          <p:nvPr userDrawn="1"/>
        </p:nvGrpSpPr>
        <p:grpSpPr>
          <a:xfrm>
            <a:off x="-1" y="-3"/>
            <a:ext cx="9144000" cy="6866107"/>
            <a:chOff x="-1" y="-3"/>
            <a:chExt cx="9144000" cy="6866107"/>
          </a:xfrm>
        </p:grpSpPr>
        <p:sp>
          <p:nvSpPr>
            <p:cNvPr id="14" name="Rectangle 8"/>
            <p:cNvSpPr/>
            <p:nvPr/>
          </p:nvSpPr>
          <p:spPr>
            <a:xfrm>
              <a:off x="1" y="-3"/>
              <a:ext cx="9143998" cy="855924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alpha val="41000"/>
                  </a:schemeClr>
                </a:gs>
                <a:gs pos="0">
                  <a:schemeClr val="tx2">
                    <a:lumMod val="20000"/>
                    <a:lumOff val="80000"/>
                  </a:schemeClr>
                </a:gs>
                <a:gs pos="100000">
                  <a:schemeClr val="accent1">
                    <a:tint val="23500"/>
                    <a:satMod val="160000"/>
                    <a:alpha val="16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  <a:alpha val="41000"/>
                      </a:schemeClr>
                    </a:gs>
                    <a:gs pos="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16000"/>
                      </a:schemeClr>
                    </a:gs>
                  </a:gsLst>
                  <a:lin ang="5400000" scaled="1"/>
                  <a:tileRect/>
                </a:gradFill>
              </a:endParaRPr>
            </a:p>
          </p:txBody>
        </p:sp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5" t="3457"/>
            <a:stretch/>
          </p:blipFill>
          <p:spPr bwMode="auto">
            <a:xfrm>
              <a:off x="2" y="1625"/>
              <a:ext cx="280235" cy="1333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Rectangle 10"/>
            <p:cNvSpPr/>
            <p:nvPr userDrawn="1"/>
          </p:nvSpPr>
          <p:spPr>
            <a:xfrm>
              <a:off x="-1" y="6400800"/>
              <a:ext cx="9144000" cy="465304"/>
            </a:xfrm>
            <a:prstGeom prst="rect">
              <a:avLst/>
            </a:prstGeom>
            <a:gradFill flip="none" rotWithShape="1">
              <a:gsLst>
                <a:gs pos="56000">
                  <a:schemeClr val="tx1">
                    <a:alpha val="93000"/>
                  </a:schemeClr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  <a:alpha val="16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pic>
        <p:nvPicPr>
          <p:cNvPr id="17" name="Obraz 21"/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9" y="6448433"/>
            <a:ext cx="411500" cy="411500"/>
          </a:xfrm>
          <a:prstGeom prst="rect">
            <a:avLst/>
          </a:prstGeom>
        </p:spPr>
      </p:pic>
      <p:pic>
        <p:nvPicPr>
          <p:cNvPr id="18" name="Picture 2" descr="F:\!My Stuff!\PLSSUG\SQLDay Lite 2013\logo_SQLDay_Generic_Transparent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2062" y="6421432"/>
            <a:ext cx="1604434" cy="38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005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685783" rtl="0" eaLnBrk="1" latinLnBrk="0" hangingPunct="1">
        <a:spcBef>
          <a:spcPct val="0"/>
        </a:spcBef>
        <a:buNone/>
        <a:defRPr sz="3300" b="1" kern="1200">
          <a:solidFill>
            <a:srgbClr val="1F497D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01836" y="1384102"/>
            <a:ext cx="8344762" cy="9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01836" y="232172"/>
            <a:ext cx="8340328" cy="982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Tekst tytułowy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01836" y="1562695"/>
            <a:ext cx="8340328" cy="4688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8588984" y="6465094"/>
            <a:ext cx="256480" cy="2540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984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58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ransition spd="med"/>
  <p:txStyles>
    <p:titleStyle>
      <a:lvl1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60729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21457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82186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42915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03643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964372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125101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285829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321457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642915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964372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1285829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1607287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1928744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2250201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2571659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2893116" marR="0" indent="-321457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tabLst/>
        <a:defRPr sz="2531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160729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321457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482186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642915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803643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964372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125101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285829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tonebond.com/logical-data-warehouse/" TargetMode="External"/><Relationship Id="rId2" Type="http://schemas.openxmlformats.org/officeDocument/2006/relationships/hyperlink" Target="https://tdwi.org/webcasts/2015/06/the-logical-data-warehouse-what-it-is-and-why-you-need-it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ata_virtualizati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png"/><Relationship Id="rId5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www.lgbs.pl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sqlblog.com/blogs/damian_widera/default.aspx" TargetMode="External"/><Relationship Id="rId4" Type="http://schemas.openxmlformats.org/officeDocument/2006/relationships/hyperlink" Target="mailto:d.widera@lgbs.pl" TargetMode="External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uerona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00" y="1163071"/>
            <a:ext cx="7098681" cy="5152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96118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3568" y="1268760"/>
            <a:ext cx="7956153" cy="4456042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5508104" y="5977276"/>
            <a:ext cx="3064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i="1" dirty="0"/>
              <a:t>Źródło: Melissa </a:t>
            </a:r>
            <a:r>
              <a:rPr lang="pl-PL" sz="1600" i="1" dirty="0" err="1"/>
              <a:t>Coates</a:t>
            </a:r>
            <a:r>
              <a:rPr lang="pl-PL" sz="1600" i="1" dirty="0"/>
              <a:t> (@</a:t>
            </a:r>
            <a:r>
              <a:rPr lang="pl-PL" sz="1600" i="1" dirty="0" err="1"/>
              <a:t>sqlchick</a:t>
            </a:r>
            <a:r>
              <a:rPr lang="pl-PL" sz="16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0912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/>
          <p:nvPr/>
        </p:nvPicPr>
        <p:blipFill>
          <a:blip r:embed="rId2"/>
          <a:stretch>
            <a:fillRect/>
          </a:stretch>
        </p:blipFill>
        <p:spPr>
          <a:xfrm>
            <a:off x="611560" y="1196752"/>
            <a:ext cx="8212222" cy="4608512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5508104" y="5977276"/>
            <a:ext cx="3064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i="1" dirty="0"/>
              <a:t>Źródło: Melissa </a:t>
            </a:r>
            <a:r>
              <a:rPr lang="pl-PL" sz="1600" i="1" dirty="0" err="1"/>
              <a:t>Coates</a:t>
            </a:r>
            <a:r>
              <a:rPr lang="pl-PL" sz="1600" i="1" dirty="0"/>
              <a:t> (@</a:t>
            </a:r>
            <a:r>
              <a:rPr lang="pl-PL" sz="1600" i="1" dirty="0" err="1"/>
              <a:t>sqlchick</a:t>
            </a:r>
            <a:r>
              <a:rPr lang="pl-PL" sz="16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9432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Przydatne odnośniki </a:t>
            </a:r>
            <a:r>
              <a:rPr lang="pl-PL" dirty="0" err="1"/>
              <a:t>nt</a:t>
            </a:r>
            <a:r>
              <a:rPr lang="pl-PL" dirty="0"/>
              <a:t> DV i LDW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https://tdwi.org/webcasts/2015/06/the-logical-data-warehouse-what-it-is-and-why-you-need-it.aspx</a:t>
            </a:r>
            <a:endParaRPr lang="pl-PL" dirty="0"/>
          </a:p>
          <a:p>
            <a:r>
              <a:rPr lang="pl-PL" dirty="0">
                <a:hlinkClick r:id="rId3"/>
              </a:rPr>
              <a:t>http://stonebond.com/logical-data-warehouse/</a:t>
            </a:r>
            <a:endParaRPr lang="pl-PL" dirty="0"/>
          </a:p>
          <a:p>
            <a:r>
              <a:rPr lang="pl-PL" dirty="0">
                <a:hlinkClick r:id="rId4"/>
              </a:rPr>
              <a:t>https://en.wikipedia.org/wiki/Data_virtualization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66892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Trendy w BI (2017)</a:t>
            </a:r>
          </a:p>
        </p:txBody>
      </p:sp>
      <p:sp>
        <p:nvSpPr>
          <p:cNvPr id="2" name="Symbol zastępczy stopki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Certified Master: SQL Server ® 2008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73902"/>
            <a:ext cx="7776864" cy="41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36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Trendy w BI (</a:t>
            </a:r>
            <a:r>
              <a:rPr lang="en-US"/>
              <a:t>2017</a:t>
            </a:r>
            <a:r>
              <a:rPr lang="pl-PL"/>
              <a:t>)</a:t>
            </a:r>
            <a:endParaRPr lang="pl-PL" dirty="0"/>
          </a:p>
        </p:txBody>
      </p:sp>
      <p:sp>
        <p:nvSpPr>
          <p:cNvPr id="2" name="Symbol zastępczy stopki 1"/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4038600" cy="381000"/>
          </a:xfrm>
        </p:spPr>
        <p:txBody>
          <a:bodyPr/>
          <a:lstStyle/>
          <a:p>
            <a:r>
              <a:rPr lang="en-US"/>
              <a:t>Microsoft Certified Master: SQL Server ® 2008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268760"/>
            <a:ext cx="6192688" cy="498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5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Wirtualizacja danych wg </a:t>
            </a:r>
            <a:r>
              <a:rPr lang="pl-PL" dirty="0" err="1"/>
              <a:t>Forrester</a:t>
            </a:r>
            <a:r>
              <a:rPr lang="pl-PL" dirty="0"/>
              <a:t> </a:t>
            </a:r>
            <a:r>
              <a:rPr lang="pl-PL" dirty="0" err="1"/>
              <a:t>Research</a:t>
            </a:r>
            <a:endParaRPr lang="pl-PL" dirty="0"/>
          </a:p>
        </p:txBody>
      </p:sp>
      <p:pic>
        <p:nvPicPr>
          <p:cNvPr id="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4" y="1268760"/>
            <a:ext cx="5349602" cy="4978770"/>
          </a:xfrm>
          <a:prstGeom prst="rect">
            <a:avLst/>
          </a:prstGeom>
        </p:spPr>
      </p:pic>
      <p:pic>
        <p:nvPicPr>
          <p:cNvPr id="9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5445224"/>
            <a:ext cx="3330492" cy="656101"/>
          </a:xfrm>
          <a:prstGeom prst="rect">
            <a:avLst/>
          </a:prstGeom>
        </p:spPr>
      </p:pic>
      <p:sp>
        <p:nvSpPr>
          <p:cNvPr id="10" name="Objaśnienie: linia 9"/>
          <p:cNvSpPr/>
          <p:nvPr/>
        </p:nvSpPr>
        <p:spPr>
          <a:xfrm>
            <a:off x="6156176" y="2348880"/>
            <a:ext cx="2808312" cy="1728192"/>
          </a:xfrm>
          <a:prstGeom prst="borderCallout1">
            <a:avLst>
              <a:gd name="adj1" fmla="val 18750"/>
              <a:gd name="adj2" fmla="val -5785"/>
              <a:gd name="adj3" fmla="val 28733"/>
              <a:gd name="adj4" fmla="val -904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Duży sukces</a:t>
            </a:r>
          </a:p>
          <a:p>
            <a:pPr algn="ctr"/>
            <a:r>
              <a:rPr lang="pl-PL" dirty="0"/>
              <a:t>Wysoki wzrost</a:t>
            </a:r>
          </a:p>
          <a:p>
            <a:pPr algn="ctr"/>
            <a:r>
              <a:rPr lang="pl-PL" dirty="0"/>
              <a:t>Szczyt za 3-5 lat</a:t>
            </a:r>
          </a:p>
          <a:p>
            <a:pPr algn="ctr"/>
            <a:r>
              <a:rPr lang="pl-PL" dirty="0"/>
              <a:t>Zostanie z nami 10+ lat</a:t>
            </a:r>
          </a:p>
        </p:txBody>
      </p:sp>
    </p:spTree>
    <p:extLst>
      <p:ext uri="{BB962C8B-B14F-4D97-AF65-F5344CB8AC3E}">
        <p14:creationId xmlns:p14="http://schemas.microsoft.com/office/powerpoint/2010/main" val="2647924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Gartner o Wirtualizacji Danych i LDW</a:t>
            </a:r>
          </a:p>
        </p:txBody>
      </p:sp>
      <p:sp>
        <p:nvSpPr>
          <p:cNvPr id="4" name="TextBox 6"/>
          <p:cNvSpPr txBox="1"/>
          <p:nvPr/>
        </p:nvSpPr>
        <p:spPr>
          <a:xfrm>
            <a:off x="3275856" y="5877272"/>
            <a:ext cx="562942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pl-PL" sz="16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Źr</a:t>
            </a:r>
            <a:r>
              <a:rPr lang="pl-PL" sz="1600" i="1" dirty="0">
                <a:solidFill>
                  <a:srgbClr val="000000"/>
                </a:solidFill>
                <a:sym typeface="Helvetica Light"/>
              </a:rPr>
              <a:t>ódło</a:t>
            </a:r>
            <a:r>
              <a:rPr lang="en-US" sz="1600" i="1" dirty="0"/>
              <a:t>: Gartner, Market Guide for Data Virtualization, 25 July 2016</a:t>
            </a:r>
            <a:endParaRPr kumimoji="0" lang="pl-PL" sz="16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9" name="Wykres 8"/>
          <p:cNvGraphicFramePr/>
          <p:nvPr>
            <p:extLst>
              <p:ext uri="{D42A27DB-BD31-4B8C-83A1-F6EECF244321}">
                <p14:modId xmlns:p14="http://schemas.microsoft.com/office/powerpoint/2010/main" val="203802530"/>
              </p:ext>
            </p:extLst>
          </p:nvPr>
        </p:nvGraphicFramePr>
        <p:xfrm>
          <a:off x="1475656" y="1394564"/>
          <a:ext cx="6432376" cy="4301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73539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224548" y="283421"/>
            <a:ext cx="8686441" cy="472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defTabSz="457200">
              <a:spcBef>
                <a:spcPts val="2400"/>
              </a:spcBef>
              <a:defRPr sz="3700">
                <a:solidFill>
                  <a:srgbClr val="FFFFFF"/>
                </a:solidFill>
              </a:defRPr>
            </a:lvl1pPr>
          </a:lstStyle>
          <a:p>
            <a:pPr algn="ctr" defTabSz="321457" hangingPunct="0">
              <a:spcBef>
                <a:spcPts val="1687"/>
              </a:spcBef>
            </a:pPr>
            <a:r>
              <a:rPr sz="2601" kern="0" dirty="0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Strategic trends in BI solutions</a:t>
            </a:r>
          </a:p>
        </p:txBody>
      </p:sp>
      <p:pic>
        <p:nvPicPr>
          <p:cNvPr id="216" name="image2.png"/>
          <p:cNvPicPr>
            <a:picLocks noChangeAspect="1"/>
          </p:cNvPicPr>
          <p:nvPr/>
        </p:nvPicPr>
        <p:blipFill>
          <a:blip r:embed="rId2">
            <a:alphaModFix amt="21476"/>
            <a:extLst/>
          </a:blip>
          <a:stretch>
            <a:fillRect/>
          </a:stretch>
        </p:blipFill>
        <p:spPr>
          <a:xfrm rot="10800000">
            <a:off x="2240430" y="932138"/>
            <a:ext cx="4523737" cy="446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upa 1"/>
          <p:cNvGrpSpPr/>
          <p:nvPr/>
        </p:nvGrpSpPr>
        <p:grpSpPr>
          <a:xfrm>
            <a:off x="5648101" y="2103244"/>
            <a:ext cx="2232131" cy="3637763"/>
            <a:chOff x="6360005" y="1924258"/>
            <a:chExt cx="2232131" cy="3637763"/>
          </a:xfrm>
        </p:grpSpPr>
        <p:sp>
          <p:nvSpPr>
            <p:cNvPr id="217" name="Shape 217"/>
            <p:cNvSpPr/>
            <p:nvPr/>
          </p:nvSpPr>
          <p:spPr>
            <a:xfrm>
              <a:off x="6389891" y="2209594"/>
              <a:ext cx="2146868" cy="31021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 defTabSz="457200">
                <a:spcBef>
                  <a:spcPts val="2400"/>
                </a:spcBef>
                <a:defRPr sz="2200">
                  <a:solidFill>
                    <a:srgbClr val="FFFFFF"/>
                  </a:solidFill>
                </a:defRPr>
              </a:lvl1pPr>
            </a:lstStyle>
            <a:p>
              <a:pPr algn="ctr" defTabSz="321457" hangingPunct="0">
                <a:spcBef>
                  <a:spcPts val="1687"/>
                </a:spcBef>
              </a:pPr>
              <a:r>
                <a:rPr sz="1547" kern="0" dirty="0">
                  <a:latin typeface="Segoe UI Light" panose="020B0502040204020203" pitchFamily="34" charset="0"/>
                  <a:cs typeface="Segoe UI Light" panose="020B0502040204020203" pitchFamily="34" charset="0"/>
                  <a:sym typeface="Helvetica Neue Light"/>
                </a:rPr>
                <a:t>New approach is needed</a:t>
              </a:r>
            </a:p>
          </p:txBody>
        </p:sp>
        <p:sp>
          <p:nvSpPr>
            <p:cNvPr id="218" name="Shape 218"/>
            <p:cNvSpPr/>
            <p:nvPr/>
          </p:nvSpPr>
          <p:spPr>
            <a:xfrm>
              <a:off x="6360005" y="2858377"/>
              <a:ext cx="2224499" cy="2703644"/>
            </a:xfrm>
            <a:prstGeom prst="rect">
              <a:avLst/>
            </a:prstGeom>
            <a:ln w="12700">
              <a:solidFill>
                <a:srgbClr val="FFFFFF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algn="ctr" defTabSz="410751" hangingPunct="0"/>
              <a:endParaRPr sz="2531" kern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6366897" y="2863133"/>
              <a:ext cx="2210714" cy="78955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355600" rotWithShape="0">
                <a:srgbClr val="000000">
                  <a:alpha val="75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algn="ctr" defTabSz="410751" hangingPunct="0">
                <a:defRPr>
                  <a:solidFill>
                    <a:srgbClr val="FFFFFF"/>
                  </a:solidFill>
                </a:defRPr>
              </a:pPr>
              <a:endParaRPr sz="2531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6360005" y="1924258"/>
              <a:ext cx="2224499" cy="933947"/>
            </a:xfrm>
            <a:prstGeom prst="rect">
              <a:avLst/>
            </a:prstGeom>
            <a:ln w="12700">
              <a:solidFill>
                <a:srgbClr val="FFFFFF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algn="ctr" defTabSz="410751" hangingPunct="0"/>
              <a:endParaRPr sz="2531" kern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6366898" y="3037947"/>
              <a:ext cx="2146868" cy="4399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 defTabSz="457200">
                <a:spcBef>
                  <a:spcPts val="2400"/>
                </a:spcBef>
                <a:defRPr sz="1700" b="1">
                  <a:solidFill>
                    <a:srgbClr val="3C316A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algn="ctr" defTabSz="321457" hangingPunct="0">
                <a:spcBef>
                  <a:spcPts val="1687"/>
                </a:spcBef>
              </a:pPr>
              <a:r>
                <a:rPr sz="1195" kern="0" dirty="0">
                  <a:latin typeface="Calibri" panose="020F0502020204030204" pitchFamily="34" charset="0"/>
                  <a:cs typeface="Calibri" panose="020F0502020204030204" pitchFamily="34" charset="0"/>
                </a:rPr>
                <a:t>ETL free projects with data consolidation on the fly</a:t>
              </a:r>
            </a:p>
          </p:txBody>
        </p:sp>
        <p:sp>
          <p:nvSpPr>
            <p:cNvPr id="222" name="Shape 222"/>
            <p:cNvSpPr/>
            <p:nvPr/>
          </p:nvSpPr>
          <p:spPr>
            <a:xfrm>
              <a:off x="6604238" y="3719232"/>
              <a:ext cx="843053" cy="39671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 algn="l" defTabSz="457200">
                <a:spcBef>
                  <a:spcPts val="2400"/>
                </a:spcBef>
                <a:defRPr sz="3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defTabSz="321457" hangingPunct="0">
                <a:spcBef>
                  <a:spcPts val="1687"/>
                </a:spcBef>
              </a:pPr>
              <a:r>
                <a:rPr sz="2109" kern="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100%</a:t>
              </a:r>
            </a:p>
          </p:txBody>
        </p:sp>
        <p:sp>
          <p:nvSpPr>
            <p:cNvPr id="223" name="Shape 223"/>
            <p:cNvSpPr/>
            <p:nvPr/>
          </p:nvSpPr>
          <p:spPr>
            <a:xfrm>
              <a:off x="7255927" y="3794943"/>
              <a:ext cx="1154261" cy="2994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 algn="l" defTabSz="457200">
                <a:spcBef>
                  <a:spcPts val="2400"/>
                </a:spcBef>
                <a:defRPr sz="2100">
                  <a:solidFill>
                    <a:srgbClr val="FFFFFF"/>
                  </a:solidFill>
                </a:defRPr>
              </a:lvl1pPr>
            </a:lstStyle>
            <a:p>
              <a:pPr defTabSz="321457" hangingPunct="0">
                <a:spcBef>
                  <a:spcPts val="1687"/>
                </a:spcBef>
              </a:pPr>
              <a:r>
                <a:rPr sz="1477" kern="0">
                  <a:latin typeface="Segoe UI Light" panose="020B0502040204020203" pitchFamily="34" charset="0"/>
                  <a:cs typeface="Segoe UI Light" panose="020B0502040204020203" pitchFamily="34" charset="0"/>
                  <a:sym typeface="Helvetica Neue Light"/>
                </a:rPr>
                <a:t>Success rate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6445268" y="4167486"/>
              <a:ext cx="2146868" cy="2994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 algn="l" defTabSz="457200">
                <a:spcBef>
                  <a:spcPts val="2400"/>
                </a:spcBef>
                <a:defRPr sz="2100">
                  <a:solidFill>
                    <a:srgbClr val="FFFFFF"/>
                  </a:solidFill>
                </a:defRPr>
              </a:lvl1pPr>
            </a:lstStyle>
            <a:p>
              <a:pPr defTabSz="321457" hangingPunct="0">
                <a:spcBef>
                  <a:spcPts val="1687"/>
                </a:spcBef>
              </a:pPr>
              <a:r>
                <a:rPr sz="1477" kern="0">
                  <a:latin typeface="Segoe UI Light" panose="020B0502040204020203" pitchFamily="34" charset="0"/>
                  <a:cs typeface="Segoe UI Light" panose="020B0502040204020203" pitchFamily="34" charset="0"/>
                  <a:sym typeface="Helvetica Neue Light"/>
                </a:rPr>
                <a:t>Business empowerment</a:t>
              </a:r>
            </a:p>
          </p:txBody>
        </p:sp>
        <p:sp>
          <p:nvSpPr>
            <p:cNvPr id="225" name="Shape 225"/>
            <p:cNvSpPr/>
            <p:nvPr/>
          </p:nvSpPr>
          <p:spPr>
            <a:xfrm>
              <a:off x="6580496" y="4944683"/>
              <a:ext cx="1783516" cy="4400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 defTabSz="457200">
                <a:spcBef>
                  <a:spcPts val="2400"/>
                </a:spcBef>
                <a:defRPr sz="3400">
                  <a:solidFill>
                    <a:srgbClr val="FFFFFF"/>
                  </a:solidFill>
                </a:defRPr>
              </a:lvl1pPr>
            </a:lstStyle>
            <a:p>
              <a:pPr algn="ctr" defTabSz="321457" hangingPunct="0">
                <a:spcBef>
                  <a:spcPts val="1687"/>
                </a:spcBef>
              </a:pPr>
              <a:r>
                <a:rPr sz="2391" kern="0">
                  <a:latin typeface="Segoe UI Light" panose="020B0502040204020203" pitchFamily="34" charset="0"/>
                  <a:cs typeface="Segoe UI Light" panose="020B0502040204020203" pitchFamily="34" charset="0"/>
                  <a:sym typeface="Helvetica Neue Light"/>
                </a:rPr>
                <a:t>Live-data</a:t>
              </a:r>
            </a:p>
          </p:txBody>
        </p:sp>
        <p:sp>
          <p:nvSpPr>
            <p:cNvPr id="226" name="Shape 226"/>
            <p:cNvSpPr/>
            <p:nvPr/>
          </p:nvSpPr>
          <p:spPr>
            <a:xfrm>
              <a:off x="6398821" y="4547023"/>
              <a:ext cx="2146868" cy="3317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 defTabSz="457200">
                <a:spcBef>
                  <a:spcPts val="24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pPr algn="ctr" defTabSz="321457" hangingPunct="0">
                <a:spcBef>
                  <a:spcPts val="1687"/>
                </a:spcBef>
              </a:pPr>
              <a:r>
                <a:rPr sz="1687" kern="0">
                  <a:latin typeface="Segoe UI Light" panose="020B0502040204020203" pitchFamily="34" charset="0"/>
                  <a:cs typeface="Segoe UI Light" panose="020B0502040204020203" pitchFamily="34" charset="0"/>
                  <a:sym typeface="Helvetica Neue Light"/>
                </a:rPr>
                <a:t>Agile prototyping</a:t>
              </a:r>
            </a:p>
          </p:txBody>
        </p:sp>
      </p:grpSp>
      <p:grpSp>
        <p:nvGrpSpPr>
          <p:cNvPr id="20" name="Group 211"/>
          <p:cNvGrpSpPr/>
          <p:nvPr/>
        </p:nvGrpSpPr>
        <p:grpSpPr>
          <a:xfrm>
            <a:off x="-4501008" y="2091938"/>
            <a:ext cx="8054726" cy="3661414"/>
            <a:chOff x="82876" y="-33636"/>
            <a:chExt cx="11455609" cy="5207342"/>
          </a:xfrm>
        </p:grpSpPr>
        <p:sp>
          <p:nvSpPr>
            <p:cNvPr id="21" name="Shape 191"/>
            <p:cNvSpPr/>
            <p:nvPr/>
          </p:nvSpPr>
          <p:spPr>
            <a:xfrm>
              <a:off x="82876" y="-33636"/>
              <a:ext cx="393030" cy="5642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defTabSz="457200">
                <a:spcBef>
                  <a:spcPts val="2400"/>
                </a:spcBef>
                <a:defRPr sz="3000">
                  <a:solidFill>
                    <a:srgbClr val="3C316A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algn="ctr" defTabSz="321457" hangingPunct="0">
                <a:spcBef>
                  <a:spcPts val="1687"/>
                </a:spcBef>
              </a:pPr>
              <a:r>
                <a:rPr sz="2109" u="sng" kern="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2" name="Shape 200"/>
            <p:cNvSpPr/>
            <p:nvPr/>
          </p:nvSpPr>
          <p:spPr>
            <a:xfrm>
              <a:off x="8417259" y="67211"/>
              <a:ext cx="3053323" cy="1118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defTabSz="457200">
                <a:spcBef>
                  <a:spcPts val="2400"/>
                </a:spcBef>
                <a:defRPr sz="2200">
                  <a:solidFill>
                    <a:srgbClr val="FFFFFF"/>
                  </a:solidFill>
                </a:defRPr>
              </a:lvl1pPr>
            </a:lstStyle>
            <a:p>
              <a:pPr algn="ctr" defTabSz="321457" hangingPunct="0">
                <a:spcBef>
                  <a:spcPts val="1687"/>
                </a:spcBef>
              </a:pPr>
              <a:r>
                <a:rPr sz="1547" u="sng" kern="0" dirty="0">
                  <a:latin typeface="Segoe UI Light" panose="020B0502040204020203" pitchFamily="34" charset="0"/>
                  <a:cs typeface="Segoe UI Light" panose="020B0502040204020203" pitchFamily="34" charset="0"/>
                  <a:sym typeface="Helvetica Neue Light"/>
                </a:rPr>
                <a:t>According to Gartner the majority of data warehouse project fail</a:t>
              </a:r>
            </a:p>
          </p:txBody>
        </p:sp>
        <p:sp>
          <p:nvSpPr>
            <p:cNvPr id="23" name="Shape 201"/>
            <p:cNvSpPr/>
            <p:nvPr/>
          </p:nvSpPr>
          <p:spPr>
            <a:xfrm>
              <a:off x="8374754" y="1328525"/>
              <a:ext cx="3163731" cy="3845181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 hangingPunct="0"/>
              <a:endParaRPr sz="2531" u="sng" kern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endParaRPr>
            </a:p>
          </p:txBody>
        </p:sp>
        <p:sp>
          <p:nvSpPr>
            <p:cNvPr id="24" name="Shape 202"/>
            <p:cNvSpPr/>
            <p:nvPr/>
          </p:nvSpPr>
          <p:spPr>
            <a:xfrm>
              <a:off x="8384557" y="1335289"/>
              <a:ext cx="3144126" cy="11229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355600" rotWithShape="0">
                <a:srgbClr val="000000">
                  <a:alpha val="75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 hangingPunct="0">
                <a:defRPr>
                  <a:solidFill>
                    <a:srgbClr val="FFFFFF"/>
                  </a:solidFill>
                </a:defRPr>
              </a:pPr>
              <a:endParaRPr sz="2531" u="sng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endParaRPr>
            </a:p>
          </p:txBody>
        </p:sp>
        <p:sp>
          <p:nvSpPr>
            <p:cNvPr id="25" name="Shape 203"/>
            <p:cNvSpPr/>
            <p:nvPr/>
          </p:nvSpPr>
          <p:spPr>
            <a:xfrm>
              <a:off x="8374754" y="0"/>
              <a:ext cx="3163731" cy="1328280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 hangingPunct="0"/>
              <a:endParaRPr sz="2531" u="sng" kern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endParaRPr>
            </a:p>
          </p:txBody>
        </p:sp>
        <p:sp>
          <p:nvSpPr>
            <p:cNvPr id="26" name="Shape 204"/>
            <p:cNvSpPr/>
            <p:nvPr/>
          </p:nvSpPr>
          <p:spPr>
            <a:xfrm>
              <a:off x="8384557" y="1583914"/>
              <a:ext cx="3053323" cy="625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defTabSz="457200">
                <a:spcBef>
                  <a:spcPts val="2400"/>
                </a:spcBef>
                <a:defRPr sz="1700" b="1">
                  <a:solidFill>
                    <a:srgbClr val="3C316A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algn="ctr" defTabSz="321457" hangingPunct="0">
                <a:spcBef>
                  <a:spcPts val="1687"/>
                </a:spcBef>
              </a:pPr>
              <a:r>
                <a:rPr sz="1195" u="sng" kern="0">
                  <a:latin typeface="Segoe UI Light" panose="020B0502040204020203" pitchFamily="34" charset="0"/>
                  <a:cs typeface="Segoe UI Light" panose="020B0502040204020203" pitchFamily="34" charset="0"/>
                </a:rPr>
                <a:t>Projects with classical ETL based data integration</a:t>
              </a:r>
            </a:p>
          </p:txBody>
        </p:sp>
        <p:sp>
          <p:nvSpPr>
            <p:cNvPr id="27" name="Shape 205"/>
            <p:cNvSpPr/>
            <p:nvPr/>
          </p:nvSpPr>
          <p:spPr>
            <a:xfrm>
              <a:off x="8813123" y="2540561"/>
              <a:ext cx="1066007" cy="5642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 defTabSz="457200">
                <a:spcBef>
                  <a:spcPts val="2400"/>
                </a:spcBef>
                <a:defRPr sz="3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defTabSz="321457" hangingPunct="0">
                <a:spcBef>
                  <a:spcPts val="1687"/>
                </a:spcBef>
              </a:pPr>
              <a:r>
                <a:rPr sz="2109" u="sng" kern="0">
                  <a:latin typeface="Segoe UI Light" panose="020B0502040204020203" pitchFamily="34" charset="0"/>
                  <a:cs typeface="Segoe UI Light" panose="020B0502040204020203" pitchFamily="34" charset="0"/>
                </a:rPr>
                <a:t>77%</a:t>
              </a:r>
            </a:p>
          </p:txBody>
        </p:sp>
        <p:sp>
          <p:nvSpPr>
            <p:cNvPr id="28" name="Shape 206"/>
            <p:cNvSpPr/>
            <p:nvPr/>
          </p:nvSpPr>
          <p:spPr>
            <a:xfrm>
              <a:off x="9775954" y="2660530"/>
              <a:ext cx="1551849" cy="4258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 defTabSz="457200">
                <a:spcBef>
                  <a:spcPts val="2400"/>
                </a:spcBef>
                <a:defRPr sz="2100">
                  <a:solidFill>
                    <a:srgbClr val="FFFFFF"/>
                  </a:solidFill>
                </a:defRPr>
              </a:lvl1pPr>
            </a:lstStyle>
            <a:p>
              <a:pPr defTabSz="321457" hangingPunct="0">
                <a:spcBef>
                  <a:spcPts val="1687"/>
                </a:spcBef>
              </a:pPr>
              <a:r>
                <a:rPr sz="1477" u="sng" kern="0">
                  <a:latin typeface="Segoe UI Light" panose="020B0502040204020203" pitchFamily="34" charset="0"/>
                  <a:cs typeface="Segoe UI Light" panose="020B0502040204020203" pitchFamily="34" charset="0"/>
                  <a:sym typeface="Helvetica Neue Light"/>
                </a:rPr>
                <a:t>Failure rate</a:t>
              </a:r>
            </a:p>
          </p:txBody>
        </p:sp>
        <p:sp>
          <p:nvSpPr>
            <p:cNvPr id="29" name="Shape 207"/>
            <p:cNvSpPr/>
            <p:nvPr/>
          </p:nvSpPr>
          <p:spPr>
            <a:xfrm>
              <a:off x="8686123" y="3066056"/>
              <a:ext cx="1066007" cy="5642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 defTabSz="457200">
                <a:spcBef>
                  <a:spcPts val="2400"/>
                </a:spcBef>
                <a:defRPr sz="3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defTabSz="321457" hangingPunct="0">
                <a:spcBef>
                  <a:spcPts val="1687"/>
                </a:spcBef>
              </a:pPr>
              <a:r>
                <a:rPr sz="2109" u="sng" kern="0">
                  <a:latin typeface="Segoe UI Light" panose="020B0502040204020203" pitchFamily="34" charset="0"/>
                  <a:cs typeface="Segoe UI Light" panose="020B0502040204020203" pitchFamily="34" charset="0"/>
                </a:rPr>
                <a:t>6-9m</a:t>
              </a:r>
            </a:p>
          </p:txBody>
        </p:sp>
        <p:sp>
          <p:nvSpPr>
            <p:cNvPr id="30" name="Shape 208"/>
            <p:cNvSpPr/>
            <p:nvPr/>
          </p:nvSpPr>
          <p:spPr>
            <a:xfrm>
              <a:off x="9766017" y="3190368"/>
              <a:ext cx="1641615" cy="4258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 defTabSz="457200">
                <a:spcBef>
                  <a:spcPts val="2400"/>
                </a:spcBef>
                <a:defRPr sz="2100">
                  <a:solidFill>
                    <a:srgbClr val="FFFFFF"/>
                  </a:solidFill>
                </a:defRPr>
              </a:lvl1pPr>
            </a:lstStyle>
            <a:p>
              <a:pPr defTabSz="321457" hangingPunct="0">
                <a:spcBef>
                  <a:spcPts val="1687"/>
                </a:spcBef>
              </a:pPr>
              <a:r>
                <a:rPr sz="1477" u="sng" kern="0">
                  <a:latin typeface="Segoe UI Light" panose="020B0502040204020203" pitchFamily="34" charset="0"/>
                  <a:cs typeface="Segoe UI Light" panose="020B0502040204020203" pitchFamily="34" charset="0"/>
                  <a:sym typeface="Helvetica Neue Light"/>
                </a:rPr>
                <a:t>Dev. cycles</a:t>
              </a:r>
            </a:p>
          </p:txBody>
        </p:sp>
        <p:sp>
          <p:nvSpPr>
            <p:cNvPr id="31" name="Shape 209"/>
            <p:cNvSpPr/>
            <p:nvPr/>
          </p:nvSpPr>
          <p:spPr>
            <a:xfrm>
              <a:off x="8688342" y="4295716"/>
              <a:ext cx="2536554" cy="6258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defTabSz="457200">
                <a:spcBef>
                  <a:spcPts val="2400"/>
                </a:spcBef>
                <a:defRPr sz="3400">
                  <a:solidFill>
                    <a:srgbClr val="FFFFFF"/>
                  </a:solidFill>
                </a:defRPr>
              </a:lvl1pPr>
            </a:lstStyle>
            <a:p>
              <a:pPr algn="ctr" defTabSz="321457" hangingPunct="0">
                <a:spcBef>
                  <a:spcPts val="1687"/>
                </a:spcBef>
              </a:pPr>
              <a:r>
                <a:rPr sz="2391" u="sng" kern="0">
                  <a:latin typeface="Segoe UI Light" panose="020B0502040204020203" pitchFamily="34" charset="0"/>
                  <a:cs typeface="Segoe UI Light" panose="020B0502040204020203" pitchFamily="34" charset="0"/>
                  <a:sym typeface="Helvetica Neue Light"/>
                </a:rPr>
                <a:t>No live-data</a:t>
              </a:r>
            </a:p>
          </p:txBody>
        </p:sp>
        <p:sp>
          <p:nvSpPr>
            <p:cNvPr id="32" name="Shape 210"/>
            <p:cNvSpPr/>
            <p:nvPr/>
          </p:nvSpPr>
          <p:spPr>
            <a:xfrm>
              <a:off x="8429958" y="3730155"/>
              <a:ext cx="3053323" cy="4718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defTabSz="457200">
                <a:spcBef>
                  <a:spcPts val="24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pPr algn="ctr" defTabSz="321457" hangingPunct="0">
                <a:spcBef>
                  <a:spcPts val="1687"/>
                </a:spcBef>
              </a:pPr>
              <a:r>
                <a:rPr sz="1687" u="sng" kern="0">
                  <a:latin typeface="Segoe UI Light" panose="020B0502040204020203" pitchFamily="34" charset="0"/>
                  <a:cs typeface="Segoe UI Light" panose="020B0502040204020203" pitchFamily="34" charset="0"/>
                  <a:sym typeface="Helvetica Neue Light"/>
                </a:rPr>
                <a:t>Inflexible to changes</a:t>
              </a:r>
            </a:p>
          </p:txBody>
        </p:sp>
      </p:grpSp>
      <p:sp>
        <p:nvSpPr>
          <p:cNvPr id="3" name="Strzałka: w prawo 2"/>
          <p:cNvSpPr/>
          <p:nvPr/>
        </p:nvSpPr>
        <p:spPr>
          <a:xfrm>
            <a:off x="4098878" y="3801084"/>
            <a:ext cx="978408" cy="484632"/>
          </a:xfrm>
          <a:prstGeom prst="rightArrow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79991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Klasyczne podejście</a:t>
            </a:r>
          </a:p>
        </p:txBody>
      </p:sp>
      <p:pic>
        <p:nvPicPr>
          <p:cNvPr id="5" name="Obraz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7560840" cy="4177964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5508104" y="5977276"/>
            <a:ext cx="3064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i="1" dirty="0"/>
              <a:t>Źródło: Melissa </a:t>
            </a:r>
            <a:r>
              <a:rPr lang="pl-PL" sz="1600" i="1" dirty="0" err="1"/>
              <a:t>Coates</a:t>
            </a:r>
            <a:r>
              <a:rPr lang="pl-PL" sz="1600" i="1" dirty="0"/>
              <a:t> (@</a:t>
            </a:r>
            <a:r>
              <a:rPr lang="pl-PL" sz="1600" i="1" dirty="0" err="1"/>
              <a:t>sqlchick</a:t>
            </a:r>
            <a:r>
              <a:rPr lang="pl-PL" sz="16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38934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Nowoczesne podejście</a:t>
            </a:r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Certified Master: SQL Server ® 2008</a:t>
            </a:r>
            <a:endParaRPr lang="en-US" dirty="0"/>
          </a:p>
        </p:txBody>
      </p:sp>
      <p:pic>
        <p:nvPicPr>
          <p:cNvPr id="4" name="Obraz 3"/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1556792"/>
            <a:ext cx="7560840" cy="4252139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5508104" y="5977276"/>
            <a:ext cx="3064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i="1" dirty="0"/>
              <a:t>Źródło: Melissa </a:t>
            </a:r>
            <a:r>
              <a:rPr lang="pl-PL" sz="1600" i="1" dirty="0" err="1"/>
              <a:t>Coates</a:t>
            </a:r>
            <a:r>
              <a:rPr lang="pl-PL" sz="1600" i="1" dirty="0"/>
              <a:t> (@</a:t>
            </a:r>
            <a:r>
              <a:rPr lang="pl-PL" sz="1600" i="1" dirty="0" err="1"/>
              <a:t>sqlchick</a:t>
            </a:r>
            <a:r>
              <a:rPr lang="pl-PL" sz="16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84608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Logical Data Warehousing and Data Virtualization in Action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67501" y="3933056"/>
            <a:ext cx="4394092" cy="1752600"/>
          </a:xfrm>
        </p:spPr>
        <p:txBody>
          <a:bodyPr/>
          <a:lstStyle/>
          <a:p>
            <a:r>
              <a:rPr lang="pl-PL" dirty="0"/>
              <a:t>Marek Byszewski</a:t>
            </a:r>
          </a:p>
          <a:p>
            <a:r>
              <a:rPr lang="pl-PL" dirty="0"/>
              <a:t>YouNeedIT/</a:t>
            </a:r>
            <a:r>
              <a:rPr lang="pl-PL" dirty="0" err="1"/>
              <a:t>Querona</a:t>
            </a:r>
            <a:endParaRPr lang="pl-PL" dirty="0"/>
          </a:p>
          <a:p>
            <a:r>
              <a:rPr lang="pl-PL" dirty="0" err="1"/>
              <a:t>Marek.Byszewski@youneedit.co</a:t>
            </a:r>
            <a:endParaRPr lang="pl-PL" dirty="0"/>
          </a:p>
        </p:txBody>
      </p:sp>
      <p:sp>
        <p:nvSpPr>
          <p:cNvPr id="4" name="Podtytuł 2"/>
          <p:cNvSpPr txBox="1">
            <a:spLocks/>
          </p:cNvSpPr>
          <p:nvPr/>
        </p:nvSpPr>
        <p:spPr>
          <a:xfrm>
            <a:off x="4560524" y="3933056"/>
            <a:ext cx="4394092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rgbClr val="1F497D"/>
                </a:solidFill>
                <a:latin typeface="+mn-lt"/>
                <a:ea typeface="+mn-ea"/>
                <a:cs typeface="+mn-cs"/>
              </a:defRPr>
            </a:lvl1pPr>
            <a:lvl2pPr marL="342892" indent="0" algn="ctr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9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0" algn="ctr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675" indent="0" algn="ctr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0" algn="ctr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457" indent="0" algn="ctr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348" indent="0" algn="ctr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240" indent="0" algn="ctr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132" indent="0" algn="ctr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Damian Widera</a:t>
            </a:r>
          </a:p>
          <a:p>
            <a:r>
              <a:rPr lang="pl-PL" dirty="0"/>
              <a:t>EUVIC</a:t>
            </a:r>
          </a:p>
          <a:p>
            <a:r>
              <a:rPr lang="pl-PL" dirty="0"/>
              <a:t>Damian.Widera@euvic.pl</a:t>
            </a:r>
          </a:p>
        </p:txBody>
      </p:sp>
    </p:spTree>
    <p:extLst>
      <p:ext uri="{BB962C8B-B14F-4D97-AF65-F5344CB8AC3E}">
        <p14:creationId xmlns:p14="http://schemas.microsoft.com/office/powerpoint/2010/main" val="3007831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asted-image-filte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7352" y="4320424"/>
            <a:ext cx="550572" cy="550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asted-image-filter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2447" y="1892795"/>
            <a:ext cx="550615" cy="550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asted-image-filter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2447" y="3288900"/>
            <a:ext cx="550615" cy="550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asted-image-filter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2447" y="4685006"/>
            <a:ext cx="550615" cy="550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asted-image-filter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96714" y="4809729"/>
            <a:ext cx="550572" cy="679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asted-image-filtered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88809" y="2951985"/>
            <a:ext cx="1295838" cy="1295838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/>
          <p:nvPr/>
        </p:nvSpPr>
        <p:spPr>
          <a:xfrm>
            <a:off x="5775474" y="3564186"/>
            <a:ext cx="936416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2285997" y="2168080"/>
            <a:ext cx="1058621" cy="105862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241" name="Shape 241"/>
          <p:cNvSpPr/>
          <p:nvPr/>
        </p:nvSpPr>
        <p:spPr>
          <a:xfrm flipV="1">
            <a:off x="2347099" y="4035589"/>
            <a:ext cx="924704" cy="924703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347100" y="3564186"/>
            <a:ext cx="936416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4572000" y="4077072"/>
            <a:ext cx="0" cy="550572"/>
          </a:xfrm>
          <a:prstGeom prst="line">
            <a:avLst/>
          </a:prstGeom>
          <a:ln w="25400">
            <a:solidFill>
              <a:srgbClr val="FFFFFF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3716902" y="1238800"/>
            <a:ext cx="1570418" cy="1532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321457" hangingPunct="0">
              <a:spcBef>
                <a:spcPts val="1687"/>
              </a:spcBef>
              <a:defRPr sz="2700">
                <a:solidFill>
                  <a:srgbClr val="FFFFFF"/>
                </a:solidFill>
              </a:defRPr>
            </a:pPr>
            <a:r>
              <a:rPr sz="1898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connect</a:t>
            </a:r>
            <a:br>
              <a:rPr sz="1898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</a:br>
            <a:r>
              <a:rPr sz="1898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translate complement</a:t>
            </a:r>
            <a:br>
              <a:rPr sz="1898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</a:br>
            <a:r>
              <a:rPr sz="1898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accelerate</a:t>
            </a:r>
            <a:br>
              <a:rPr sz="1898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</a:br>
            <a:r>
              <a:rPr sz="1898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secure</a:t>
            </a:r>
          </a:p>
        </p:txBody>
      </p:sp>
      <p:pic>
        <p:nvPicPr>
          <p:cNvPr id="245" name="Picture 244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18432" y="1052736"/>
            <a:ext cx="2035699" cy="1922462"/>
          </a:xfrm>
          <a:prstGeom prst="rect">
            <a:avLst/>
          </a:prstGeom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</p:pic>
      <p:sp>
        <p:nvSpPr>
          <p:cNvPr id="246" name="Shape 246"/>
          <p:cNvSpPr/>
          <p:nvPr/>
        </p:nvSpPr>
        <p:spPr>
          <a:xfrm>
            <a:off x="6616569" y="4148504"/>
            <a:ext cx="1640320" cy="89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321457" hangingPunct="0">
              <a:spcBef>
                <a:spcPts val="1687"/>
              </a:spcBef>
              <a:defRPr sz="1900">
                <a:solidFill>
                  <a:srgbClr val="FFFFFF"/>
                </a:solidFill>
              </a:defRPr>
            </a:pPr>
            <a:r>
              <a:rPr sz="1336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Power BI</a:t>
            </a:r>
            <a:br>
              <a:rPr sz="1336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</a:br>
            <a:r>
              <a:rPr sz="1336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Tableau</a:t>
            </a:r>
            <a:br>
              <a:rPr sz="1336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</a:br>
            <a:r>
              <a:rPr sz="1336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QlikView</a:t>
            </a:r>
            <a:br>
              <a:rPr sz="1336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</a:br>
            <a:r>
              <a:rPr sz="1336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Excel</a:t>
            </a:r>
          </a:p>
        </p:txBody>
      </p:sp>
      <p:sp>
        <p:nvSpPr>
          <p:cNvPr id="247" name="Shape 247"/>
          <p:cNvSpPr/>
          <p:nvPr/>
        </p:nvSpPr>
        <p:spPr>
          <a:xfrm>
            <a:off x="409566" y="1653902"/>
            <a:ext cx="1039518" cy="89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321457" hangingPunct="0">
              <a:spcBef>
                <a:spcPts val="1687"/>
              </a:spcBef>
              <a:defRPr sz="1900">
                <a:solidFill>
                  <a:srgbClr val="FFFFFF"/>
                </a:solidFill>
              </a:defRPr>
            </a:pPr>
            <a:r>
              <a:rPr sz="1336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SQL Server</a:t>
            </a:r>
            <a:br>
              <a:rPr sz="1336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</a:br>
            <a:r>
              <a:rPr sz="1336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Oracle</a:t>
            </a:r>
            <a:br>
              <a:rPr sz="1336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</a:br>
            <a:r>
              <a:rPr sz="1336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MySQL</a:t>
            </a:r>
            <a:br>
              <a:rPr sz="1336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</a:br>
            <a:r>
              <a:rPr sz="1336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Spark SQL</a:t>
            </a:r>
          </a:p>
        </p:txBody>
      </p:sp>
      <p:sp>
        <p:nvSpPr>
          <p:cNvPr id="248" name="Shape 248"/>
          <p:cNvSpPr/>
          <p:nvPr/>
        </p:nvSpPr>
        <p:spPr>
          <a:xfrm>
            <a:off x="409566" y="3050007"/>
            <a:ext cx="1039518" cy="89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321457" hangingPunct="0">
              <a:spcBef>
                <a:spcPts val="1687"/>
              </a:spcBef>
              <a:defRPr sz="1900">
                <a:solidFill>
                  <a:srgbClr val="FFFFFF"/>
                </a:solidFill>
              </a:defRPr>
            </a:pPr>
            <a:r>
              <a:rPr sz="1336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PostgreSQL</a:t>
            </a:r>
            <a:br>
              <a:rPr sz="1336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</a:br>
            <a:r>
              <a:rPr sz="1336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IBM DB2</a:t>
            </a:r>
            <a:br>
              <a:rPr sz="1336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</a:br>
            <a:r>
              <a:rPr sz="1336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Sybase</a:t>
            </a:r>
            <a:br>
              <a:rPr sz="1336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</a:br>
            <a:r>
              <a:rPr sz="1336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SAP HANA</a:t>
            </a:r>
          </a:p>
        </p:txBody>
      </p:sp>
      <p:sp>
        <p:nvSpPr>
          <p:cNvPr id="249" name="Shape 249"/>
          <p:cNvSpPr/>
          <p:nvPr/>
        </p:nvSpPr>
        <p:spPr>
          <a:xfrm>
            <a:off x="281406" y="4307517"/>
            <a:ext cx="1295838" cy="1305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321457" hangingPunct="0">
              <a:spcBef>
                <a:spcPts val="1687"/>
              </a:spcBef>
              <a:defRPr sz="1900">
                <a:solidFill>
                  <a:srgbClr val="FFFFFF"/>
                </a:solidFill>
              </a:defRPr>
            </a:pPr>
            <a:r>
              <a:rPr sz="1336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Salesforce</a:t>
            </a:r>
            <a:br>
              <a:rPr sz="1336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</a:br>
            <a:r>
              <a:rPr sz="1336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Eloqua</a:t>
            </a:r>
            <a:br>
              <a:rPr sz="1336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</a:br>
            <a:r>
              <a:rPr sz="1336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Hubspot</a:t>
            </a:r>
            <a:br>
              <a:rPr sz="1336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</a:br>
            <a:r>
              <a:rPr sz="1336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Marketo</a:t>
            </a:r>
            <a:br>
              <a:rPr sz="1336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</a:br>
            <a:r>
              <a:rPr sz="1336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SAP</a:t>
            </a:r>
            <a:br>
              <a:rPr sz="1336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</a:br>
            <a:r>
              <a:rPr sz="1336" ker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Dynamics CRM</a:t>
            </a:r>
          </a:p>
        </p:txBody>
      </p:sp>
      <p:sp>
        <p:nvSpPr>
          <p:cNvPr id="250" name="Shape 250"/>
          <p:cNvSpPr/>
          <p:nvPr/>
        </p:nvSpPr>
        <p:spPr>
          <a:xfrm>
            <a:off x="3597205" y="5886783"/>
            <a:ext cx="1949591" cy="483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321457" hangingPunct="0">
              <a:spcBef>
                <a:spcPts val="1687"/>
              </a:spcBef>
              <a:defRPr sz="1900">
                <a:solidFill>
                  <a:srgbClr val="FFFFFF"/>
                </a:solidFill>
              </a:defRPr>
            </a:pPr>
            <a:r>
              <a:rPr lang="pl-PL" sz="1336" kern="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Silniki wykonawcze SQL </a:t>
            </a:r>
            <a:br>
              <a:rPr lang="pl-PL" sz="1336" kern="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</a:br>
            <a:r>
              <a:rPr lang="pl-PL" sz="1336" kern="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i Big Data</a:t>
            </a:r>
            <a:endParaRPr sz="1336" kern="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2" name="pole tekstowe 1"/>
          <p:cNvSpPr txBox="1"/>
          <p:nvPr/>
        </p:nvSpPr>
        <p:spPr>
          <a:xfrm>
            <a:off x="3348149" y="3304393"/>
            <a:ext cx="237626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l-PL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Wirtualizator</a:t>
            </a:r>
            <a:r>
              <a:rPr kumimoji="0" lang="pl-PL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</a:t>
            </a:r>
            <a:endParaRPr kumimoji="0" lang="pl-PL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368619619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>
            <a:off x="2411633" y="2276382"/>
            <a:ext cx="1087969" cy="1994575"/>
          </a:xfrm>
          <a:prstGeom prst="rect">
            <a:avLst/>
          </a:prstGeom>
          <a:ln w="50800">
            <a:solidFill>
              <a:srgbClr val="FFFFFF"/>
            </a:solidFill>
            <a:prstDash val="sysDot"/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319" name="Shape 319"/>
          <p:cNvSpPr/>
          <p:nvPr/>
        </p:nvSpPr>
        <p:spPr>
          <a:xfrm>
            <a:off x="224548" y="283421"/>
            <a:ext cx="8686441" cy="472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defTabSz="457200">
              <a:spcBef>
                <a:spcPts val="2400"/>
              </a:spcBef>
              <a:defRPr sz="3700">
                <a:solidFill>
                  <a:srgbClr val="FFFFFF"/>
                </a:solidFill>
              </a:defRPr>
            </a:lvl1pPr>
          </a:lstStyle>
          <a:p>
            <a:pPr algn="ctr" defTabSz="321457" hangingPunct="0">
              <a:spcBef>
                <a:spcPts val="1687"/>
              </a:spcBef>
            </a:pPr>
            <a:endParaRPr sz="2601" kern="0" dirty="0"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pic>
        <p:nvPicPr>
          <p:cNvPr id="322" name="pasted-image-filte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786" y="3172241"/>
            <a:ext cx="389853" cy="3898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pasted-image-filter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3867" y="3026261"/>
            <a:ext cx="374891" cy="374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pasted-image-filte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165" y="2820495"/>
            <a:ext cx="307183" cy="307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asted-image-filte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2690" y="3135406"/>
            <a:ext cx="463640" cy="463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asted-image-filter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5965" y="3273995"/>
            <a:ext cx="550512" cy="5505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asted-image-filtered.png"/>
          <p:cNvPicPr>
            <a:picLocks noChangeAspect="1"/>
          </p:cNvPicPr>
          <p:nvPr/>
        </p:nvPicPr>
        <p:blipFill>
          <a:blip r:embed="rId2">
            <a:alphaModFix amt="53717"/>
            <a:extLst/>
          </a:blip>
          <a:stretch>
            <a:fillRect/>
          </a:stretch>
        </p:blipFill>
        <p:spPr>
          <a:xfrm>
            <a:off x="2800049" y="2725509"/>
            <a:ext cx="322091" cy="322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asted-image-filtered.png"/>
          <p:cNvPicPr>
            <a:picLocks noChangeAspect="1"/>
          </p:cNvPicPr>
          <p:nvPr/>
        </p:nvPicPr>
        <p:blipFill>
          <a:blip r:embed="rId2">
            <a:alphaModFix amt="53717"/>
            <a:extLst/>
          </a:blip>
          <a:stretch>
            <a:fillRect/>
          </a:stretch>
        </p:blipFill>
        <p:spPr>
          <a:xfrm>
            <a:off x="2800049" y="3214344"/>
            <a:ext cx="322091" cy="322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pasted-image-filtered.png"/>
          <p:cNvPicPr>
            <a:picLocks noChangeAspect="1"/>
          </p:cNvPicPr>
          <p:nvPr/>
        </p:nvPicPr>
        <p:blipFill>
          <a:blip r:embed="rId2">
            <a:alphaModFix amt="53717"/>
            <a:extLst/>
          </a:blip>
          <a:stretch>
            <a:fillRect/>
          </a:stretch>
        </p:blipFill>
        <p:spPr>
          <a:xfrm>
            <a:off x="2800049" y="3703180"/>
            <a:ext cx="322091" cy="322090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Shape 330"/>
          <p:cNvSpPr/>
          <p:nvPr/>
        </p:nvSpPr>
        <p:spPr>
          <a:xfrm>
            <a:off x="2766698" y="2678355"/>
            <a:ext cx="388730" cy="412050"/>
          </a:xfrm>
          <a:prstGeom prst="rect">
            <a:avLst/>
          </a:prstGeom>
          <a:ln w="127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2766698" y="3169334"/>
            <a:ext cx="388730" cy="412049"/>
          </a:xfrm>
          <a:prstGeom prst="rect">
            <a:avLst/>
          </a:prstGeom>
          <a:ln w="127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332" name="Shape 332"/>
          <p:cNvSpPr/>
          <p:nvPr/>
        </p:nvSpPr>
        <p:spPr>
          <a:xfrm>
            <a:off x="2766698" y="3660312"/>
            <a:ext cx="388730" cy="412049"/>
          </a:xfrm>
          <a:prstGeom prst="rect">
            <a:avLst/>
          </a:prstGeom>
          <a:ln w="127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333" name="Shape 333"/>
          <p:cNvSpPr/>
          <p:nvPr/>
        </p:nvSpPr>
        <p:spPr>
          <a:xfrm>
            <a:off x="2273654" y="2397497"/>
            <a:ext cx="137481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algn="ctr" defTabSz="410751" hangingPunct="0"/>
            <a:r>
              <a:rPr sz="1266" kern="0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Tables</a:t>
            </a:r>
          </a:p>
        </p:txBody>
      </p:sp>
      <p:sp>
        <p:nvSpPr>
          <p:cNvPr id="334" name="Shape 334"/>
          <p:cNvSpPr/>
          <p:nvPr/>
        </p:nvSpPr>
        <p:spPr>
          <a:xfrm>
            <a:off x="1907506" y="3375358"/>
            <a:ext cx="77400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335" name="Shape 335"/>
          <p:cNvSpPr/>
          <p:nvPr/>
        </p:nvSpPr>
        <p:spPr>
          <a:xfrm>
            <a:off x="1710348" y="2910991"/>
            <a:ext cx="971166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336" name="Shape 336"/>
          <p:cNvSpPr/>
          <p:nvPr/>
        </p:nvSpPr>
        <p:spPr>
          <a:xfrm>
            <a:off x="1595072" y="3841594"/>
            <a:ext cx="1086443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1582959" y="2572502"/>
            <a:ext cx="1190225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algn="ctr" defTabSz="410751" hangingPunct="0"/>
            <a:r>
              <a:rPr lang="pl-PL" sz="1266" kern="0" dirty="0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Połączenia</a:t>
            </a:r>
            <a:endParaRPr sz="1266" kern="0" dirty="0"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1835696" y="1542330"/>
            <a:ext cx="2156207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 algn="ctr" defTabSz="410751" hangingPunct="0"/>
            <a:r>
              <a:rPr lang="pl-PL" sz="1547" kern="0" dirty="0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Dostęp bezpośredni </a:t>
            </a:r>
            <a:br>
              <a:rPr lang="pl-PL" sz="1547" kern="0" dirty="0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</a:br>
            <a:r>
              <a:rPr lang="pl-PL" sz="1547" kern="0" dirty="0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do danych</a:t>
            </a:r>
            <a:endParaRPr sz="1547" kern="0" dirty="0"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339" name="Shape 339"/>
          <p:cNvSpPr/>
          <p:nvPr/>
        </p:nvSpPr>
        <p:spPr>
          <a:xfrm>
            <a:off x="4274052" y="2276382"/>
            <a:ext cx="2046005" cy="1994575"/>
          </a:xfrm>
          <a:prstGeom prst="rect">
            <a:avLst/>
          </a:prstGeom>
          <a:ln w="50800">
            <a:solidFill>
              <a:srgbClr val="FFFFFF"/>
            </a:solidFill>
            <a:prstDash val="sysDot"/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pic>
        <p:nvPicPr>
          <p:cNvPr id="340" name="pasted-image-filtered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32070" y="3526729"/>
            <a:ext cx="482366" cy="482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pasted-image-filtered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23280" y="2753194"/>
            <a:ext cx="482366" cy="482366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ape 342"/>
          <p:cNvSpPr/>
          <p:nvPr/>
        </p:nvSpPr>
        <p:spPr>
          <a:xfrm>
            <a:off x="3611895" y="3371253"/>
            <a:ext cx="46350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343" name="Shape 343"/>
          <p:cNvSpPr/>
          <p:nvPr/>
        </p:nvSpPr>
        <p:spPr>
          <a:xfrm>
            <a:off x="4571521" y="2394930"/>
            <a:ext cx="137481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algn="ctr" defTabSz="410751" hangingPunct="0"/>
            <a:r>
              <a:rPr sz="1266" kern="0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Views</a:t>
            </a:r>
          </a:p>
        </p:txBody>
      </p:sp>
      <p:pic>
        <p:nvPicPr>
          <p:cNvPr id="344" name="pasted-image-filte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7112" y="3047600"/>
            <a:ext cx="307184" cy="307184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Shape 345"/>
          <p:cNvSpPr/>
          <p:nvPr/>
        </p:nvSpPr>
        <p:spPr>
          <a:xfrm>
            <a:off x="4175276" y="1659867"/>
            <a:ext cx="2210567" cy="31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 algn="ctr" defTabSz="410751" hangingPunct="0"/>
            <a:r>
              <a:rPr lang="pl-PL" sz="1547" kern="0" dirty="0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Integracja w locie</a:t>
            </a:r>
            <a:endParaRPr sz="1547" kern="0" dirty="0"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pic>
        <p:nvPicPr>
          <p:cNvPr id="346" name="pasted-image-filtered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41483" y="2963536"/>
            <a:ext cx="807249" cy="807249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hape 347"/>
          <p:cNvSpPr/>
          <p:nvPr/>
        </p:nvSpPr>
        <p:spPr>
          <a:xfrm>
            <a:off x="6457947" y="3367159"/>
            <a:ext cx="46350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348" name="Shape 348"/>
          <p:cNvSpPr/>
          <p:nvPr/>
        </p:nvSpPr>
        <p:spPr>
          <a:xfrm>
            <a:off x="6569216" y="1661369"/>
            <a:ext cx="1673717" cy="31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 algn="ctr" defTabSz="410751" hangingPunct="0"/>
            <a:r>
              <a:rPr lang="pl-PL" sz="1547" kern="0" dirty="0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Prezentacja</a:t>
            </a:r>
            <a:endParaRPr sz="1547" kern="0" dirty="0"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349" name="Shape 349"/>
          <p:cNvSpPr/>
          <p:nvPr/>
        </p:nvSpPr>
        <p:spPr>
          <a:xfrm flipV="1">
            <a:off x="7445107" y="3867861"/>
            <a:ext cx="1" cy="619925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2923496" y="4500378"/>
            <a:ext cx="452373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351" name="Shape 351"/>
          <p:cNvSpPr/>
          <p:nvPr/>
        </p:nvSpPr>
        <p:spPr>
          <a:xfrm flipV="1">
            <a:off x="5297054" y="4000827"/>
            <a:ext cx="1" cy="482483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352" name="Shape 352"/>
          <p:cNvSpPr/>
          <p:nvPr/>
        </p:nvSpPr>
        <p:spPr>
          <a:xfrm flipV="1">
            <a:off x="2928828" y="4088141"/>
            <a:ext cx="1" cy="420979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36" name="Shape 609"/>
          <p:cNvSpPr/>
          <p:nvPr/>
        </p:nvSpPr>
        <p:spPr>
          <a:xfrm>
            <a:off x="376948" y="260648"/>
            <a:ext cx="8686441" cy="472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defTabSz="457200">
              <a:spcBef>
                <a:spcPts val="2400"/>
              </a:spcBef>
              <a:defRPr sz="3700">
                <a:solidFill>
                  <a:srgbClr val="FFFFFF"/>
                </a:solidFill>
              </a:defRPr>
            </a:lvl1pPr>
          </a:lstStyle>
          <a:p>
            <a:pPr algn="ctr" defTabSz="321457" hangingPunct="0">
              <a:spcBef>
                <a:spcPts val="1687"/>
              </a:spcBef>
            </a:pPr>
            <a:r>
              <a:rPr lang="pl-PL" sz="2601" kern="0" dirty="0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A</a:t>
            </a:r>
            <a:r>
              <a:rPr sz="2601" kern="0" dirty="0" err="1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rchite</a:t>
            </a:r>
            <a:r>
              <a:rPr lang="pl-PL" sz="2601" kern="0" dirty="0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k</a:t>
            </a:r>
            <a:r>
              <a:rPr sz="2601" kern="0" dirty="0" err="1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tu</a:t>
            </a:r>
            <a:r>
              <a:rPr lang="pl-PL" sz="2601" kern="0" dirty="0" err="1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ra</a:t>
            </a:r>
            <a:r>
              <a:rPr lang="pl-PL" sz="2601" kern="0" dirty="0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 logiczna </a:t>
            </a:r>
            <a:r>
              <a:rPr lang="pl-PL" sz="2601" kern="0" dirty="0" err="1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wirtualizatora</a:t>
            </a:r>
            <a:r>
              <a:rPr lang="pl-PL" sz="2601" kern="0" dirty="0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 danych</a:t>
            </a:r>
            <a:endParaRPr sz="2601" kern="0" dirty="0"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pic>
        <p:nvPicPr>
          <p:cNvPr id="37" name="Picture 609"/>
          <p:cNvPicPr>
            <a:picLocks/>
          </p:cNvPicPr>
          <p:nvPr/>
        </p:nvPicPr>
        <p:blipFill>
          <a:blip r:embed="rId7">
            <a:alphaModFix amt="21476"/>
            <a:extLst/>
          </a:blip>
          <a:stretch>
            <a:fillRect/>
          </a:stretch>
        </p:blipFill>
        <p:spPr>
          <a:xfrm rot="10800000">
            <a:off x="2240430" y="932139"/>
            <a:ext cx="4523737" cy="4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53793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/>
        </p:nvSpPr>
        <p:spPr>
          <a:xfrm>
            <a:off x="224548" y="283421"/>
            <a:ext cx="8686441" cy="472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defTabSz="457200">
              <a:spcBef>
                <a:spcPts val="2400"/>
              </a:spcBef>
              <a:defRPr sz="3700">
                <a:solidFill>
                  <a:srgbClr val="FFFFFF"/>
                </a:solidFill>
              </a:defRPr>
            </a:lvl1pPr>
          </a:lstStyle>
          <a:p>
            <a:pPr algn="ctr" defTabSz="321457" hangingPunct="0">
              <a:spcBef>
                <a:spcPts val="1687"/>
              </a:spcBef>
            </a:pPr>
            <a:r>
              <a:rPr lang="pl-PL" sz="2601" kern="0" dirty="0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A</a:t>
            </a:r>
            <a:r>
              <a:rPr sz="2601" kern="0" dirty="0" err="1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rchite</a:t>
            </a:r>
            <a:r>
              <a:rPr lang="pl-PL" sz="2601" kern="0" dirty="0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k</a:t>
            </a:r>
            <a:r>
              <a:rPr sz="2601" kern="0" dirty="0" err="1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tu</a:t>
            </a:r>
            <a:r>
              <a:rPr lang="pl-PL" sz="2601" kern="0" dirty="0" err="1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ra</a:t>
            </a:r>
            <a:r>
              <a:rPr lang="pl-PL" sz="2601" kern="0" dirty="0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 logiczna </a:t>
            </a:r>
            <a:r>
              <a:rPr lang="pl-PL" sz="2601" kern="0" dirty="0" err="1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wirtualizatora</a:t>
            </a:r>
            <a:r>
              <a:rPr lang="pl-PL" sz="2601" kern="0" dirty="0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 danych</a:t>
            </a:r>
            <a:endParaRPr sz="2601" kern="0" dirty="0"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pic>
        <p:nvPicPr>
          <p:cNvPr id="610" name="Picture 609"/>
          <p:cNvPicPr>
            <a:picLocks/>
          </p:cNvPicPr>
          <p:nvPr/>
        </p:nvPicPr>
        <p:blipFill>
          <a:blip r:embed="rId2">
            <a:alphaModFix amt="21476"/>
            <a:extLst/>
          </a:blip>
          <a:stretch>
            <a:fillRect/>
          </a:stretch>
        </p:blipFill>
        <p:spPr>
          <a:xfrm rot="10800000">
            <a:off x="2240430" y="932139"/>
            <a:ext cx="4523737" cy="44649"/>
          </a:xfrm>
          <a:prstGeom prst="rect">
            <a:avLst/>
          </a:prstGeom>
        </p:spPr>
      </p:pic>
      <p:pic>
        <p:nvPicPr>
          <p:cNvPr id="612" name="pasted-image-filter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5411" y="2789919"/>
            <a:ext cx="322090" cy="322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3" name="pasted-image-filter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5411" y="3399705"/>
            <a:ext cx="322090" cy="322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5" name="pasted-image-filtered.png"/>
          <p:cNvPicPr>
            <a:picLocks noChangeAspect="1"/>
          </p:cNvPicPr>
          <p:nvPr/>
        </p:nvPicPr>
        <p:blipFill>
          <a:blip r:embed="rId3">
            <a:alphaModFix amt="53717"/>
            <a:extLst/>
          </a:blip>
          <a:stretch>
            <a:fillRect/>
          </a:stretch>
        </p:blipFill>
        <p:spPr>
          <a:xfrm>
            <a:off x="2085674" y="2821573"/>
            <a:ext cx="322091" cy="322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6" name="pasted-image-filtered.png"/>
          <p:cNvPicPr>
            <a:picLocks noChangeAspect="1"/>
          </p:cNvPicPr>
          <p:nvPr/>
        </p:nvPicPr>
        <p:blipFill>
          <a:blip r:embed="rId3">
            <a:alphaModFix amt="53717"/>
            <a:extLst/>
          </a:blip>
          <a:stretch>
            <a:fillRect/>
          </a:stretch>
        </p:blipFill>
        <p:spPr>
          <a:xfrm>
            <a:off x="2085674" y="3399705"/>
            <a:ext cx="322091" cy="322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7" name="pasted-image-filtered.png"/>
          <p:cNvPicPr>
            <a:picLocks noChangeAspect="1"/>
          </p:cNvPicPr>
          <p:nvPr/>
        </p:nvPicPr>
        <p:blipFill>
          <a:blip r:embed="rId3">
            <a:alphaModFix amt="53717"/>
            <a:extLst/>
          </a:blip>
          <a:stretch>
            <a:fillRect/>
          </a:stretch>
        </p:blipFill>
        <p:spPr>
          <a:xfrm>
            <a:off x="2085674" y="3977837"/>
            <a:ext cx="322091" cy="322090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Shape 618"/>
          <p:cNvSpPr/>
          <p:nvPr/>
        </p:nvSpPr>
        <p:spPr>
          <a:xfrm>
            <a:off x="2052323" y="2774419"/>
            <a:ext cx="388730" cy="412050"/>
          </a:xfrm>
          <a:prstGeom prst="rect">
            <a:avLst/>
          </a:prstGeom>
          <a:ln w="254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619" name="Shape 619"/>
          <p:cNvSpPr/>
          <p:nvPr/>
        </p:nvSpPr>
        <p:spPr>
          <a:xfrm>
            <a:off x="2052323" y="3354694"/>
            <a:ext cx="388730" cy="412050"/>
          </a:xfrm>
          <a:prstGeom prst="rect">
            <a:avLst/>
          </a:prstGeom>
          <a:ln w="254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620" name="Shape 620"/>
          <p:cNvSpPr/>
          <p:nvPr/>
        </p:nvSpPr>
        <p:spPr>
          <a:xfrm>
            <a:off x="2052323" y="3934970"/>
            <a:ext cx="388730" cy="412049"/>
          </a:xfrm>
          <a:prstGeom prst="rect">
            <a:avLst/>
          </a:prstGeom>
          <a:ln w="254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621" name="Shape 621"/>
          <p:cNvSpPr/>
          <p:nvPr/>
        </p:nvSpPr>
        <p:spPr>
          <a:xfrm>
            <a:off x="29014" y="1657475"/>
            <a:ext cx="137481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pPr algn="ctr" defTabSz="410751" hangingPunct="0"/>
            <a:r>
              <a:rPr lang="pl-PL" sz="1687" kern="0" dirty="0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Źródła</a:t>
            </a:r>
            <a:endParaRPr sz="1687" kern="0" dirty="0"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622" name="Shape 622"/>
          <p:cNvSpPr/>
          <p:nvPr/>
        </p:nvSpPr>
        <p:spPr>
          <a:xfrm>
            <a:off x="1559279" y="1657475"/>
            <a:ext cx="137481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pPr algn="ctr" defTabSz="410751" hangingPunct="0"/>
            <a:r>
              <a:rPr lang="pl-PL" sz="1687" kern="0" dirty="0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Tabele</a:t>
            </a:r>
            <a:endParaRPr sz="1687" kern="0" dirty="0"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623" name="Shape 623"/>
          <p:cNvSpPr/>
          <p:nvPr/>
        </p:nvSpPr>
        <p:spPr>
          <a:xfrm>
            <a:off x="995973" y="3560718"/>
            <a:ext cx="971166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624" name="Shape 624"/>
          <p:cNvSpPr/>
          <p:nvPr/>
        </p:nvSpPr>
        <p:spPr>
          <a:xfrm>
            <a:off x="995973" y="2975402"/>
            <a:ext cx="971166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625" name="Shape 625"/>
          <p:cNvSpPr/>
          <p:nvPr/>
        </p:nvSpPr>
        <p:spPr>
          <a:xfrm>
            <a:off x="995973" y="4149079"/>
            <a:ext cx="971166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626" name="Shape 626"/>
          <p:cNvSpPr/>
          <p:nvPr/>
        </p:nvSpPr>
        <p:spPr>
          <a:xfrm>
            <a:off x="868584" y="2636912"/>
            <a:ext cx="1190225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algn="ctr" defTabSz="410751" hangingPunct="0"/>
            <a:r>
              <a:rPr sz="1266" kern="0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Connections</a:t>
            </a:r>
          </a:p>
        </p:txBody>
      </p:sp>
      <p:sp>
        <p:nvSpPr>
          <p:cNvPr id="627" name="Shape 627"/>
          <p:cNvSpPr/>
          <p:nvPr/>
        </p:nvSpPr>
        <p:spPr>
          <a:xfrm flipH="1" flipV="1">
            <a:off x="2526238" y="4239922"/>
            <a:ext cx="315714" cy="315713"/>
          </a:xfrm>
          <a:prstGeom prst="line">
            <a:avLst/>
          </a:prstGeom>
          <a:ln w="12700">
            <a:solidFill>
              <a:srgbClr val="FFFFFF">
                <a:alpha val="50267"/>
              </a:srgb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628" name="Shape 628"/>
          <p:cNvSpPr/>
          <p:nvPr/>
        </p:nvSpPr>
        <p:spPr>
          <a:xfrm flipV="1">
            <a:off x="2839958" y="4554522"/>
            <a:ext cx="1" cy="1520570"/>
          </a:xfrm>
          <a:prstGeom prst="line">
            <a:avLst/>
          </a:prstGeom>
          <a:ln w="12700">
            <a:solidFill>
              <a:srgbClr val="FFFFFF">
                <a:alpha val="50267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629" name="Shape 629"/>
          <p:cNvSpPr/>
          <p:nvPr/>
        </p:nvSpPr>
        <p:spPr>
          <a:xfrm>
            <a:off x="2876263" y="5345400"/>
            <a:ext cx="1190225" cy="245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1600">
                <a:solidFill>
                  <a:srgbClr val="FFFFFF"/>
                </a:solidFill>
              </a:defRPr>
            </a:lvl1pPr>
          </a:lstStyle>
          <a:p>
            <a:pPr defTabSz="410751" hangingPunct="0"/>
            <a:r>
              <a:rPr lang="pl-PL" sz="1125" kern="0" dirty="0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Dostęp przez SQL</a:t>
            </a:r>
            <a:endParaRPr sz="1125" kern="0" dirty="0"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630" name="Shape 630"/>
          <p:cNvSpPr/>
          <p:nvPr/>
        </p:nvSpPr>
        <p:spPr>
          <a:xfrm>
            <a:off x="2876263" y="5830288"/>
            <a:ext cx="1190225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1600">
                <a:solidFill>
                  <a:srgbClr val="FFFFFF"/>
                </a:solidFill>
              </a:defRPr>
            </a:lvl1pPr>
          </a:lstStyle>
          <a:p>
            <a:pPr defTabSz="410751" hangingPunct="0"/>
            <a:r>
              <a:rPr lang="pl-PL" sz="1125" kern="0" dirty="0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Bezpośredni dostęp do danych</a:t>
            </a:r>
            <a:endParaRPr sz="1125" kern="0" dirty="0"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631" name="Shape 631"/>
          <p:cNvSpPr/>
          <p:nvPr/>
        </p:nvSpPr>
        <p:spPr>
          <a:xfrm flipV="1">
            <a:off x="2526395" y="2683497"/>
            <a:ext cx="1297827" cy="319996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632" name="Shape 632"/>
          <p:cNvSpPr/>
          <p:nvPr/>
        </p:nvSpPr>
        <p:spPr>
          <a:xfrm flipV="1">
            <a:off x="2526395" y="2806207"/>
            <a:ext cx="1300362" cy="789003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pic>
        <p:nvPicPr>
          <p:cNvPr id="633" name="pasted-image-filter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95152" y="2277649"/>
            <a:ext cx="642682" cy="642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634" name="pasted-image-filter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67512" y="4176852"/>
            <a:ext cx="642682" cy="642682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Shape 635"/>
          <p:cNvSpPr/>
          <p:nvPr/>
        </p:nvSpPr>
        <p:spPr>
          <a:xfrm>
            <a:off x="3601432" y="1657475"/>
            <a:ext cx="1434523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pPr algn="ctr" defTabSz="410751" hangingPunct="0"/>
            <a:r>
              <a:rPr lang="pl-PL" sz="1687" kern="0" dirty="0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Widoki</a:t>
            </a:r>
            <a:endParaRPr sz="1687" kern="0" dirty="0"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pic>
        <p:nvPicPr>
          <p:cNvPr id="636" name="pasted-image-filtered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42233" y="3345764"/>
            <a:ext cx="348498" cy="429909"/>
          </a:xfrm>
          <a:prstGeom prst="rect">
            <a:avLst/>
          </a:prstGeom>
          <a:ln w="12700">
            <a:miter lim="400000"/>
          </a:ln>
        </p:spPr>
      </p:pic>
      <p:sp>
        <p:nvSpPr>
          <p:cNvPr id="637" name="Shape 637"/>
          <p:cNvSpPr/>
          <p:nvPr/>
        </p:nvSpPr>
        <p:spPr>
          <a:xfrm>
            <a:off x="2539763" y="4105301"/>
            <a:ext cx="1297827" cy="319996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638" name="Shape 638"/>
          <p:cNvSpPr/>
          <p:nvPr/>
        </p:nvSpPr>
        <p:spPr>
          <a:xfrm flipV="1">
            <a:off x="4321861" y="2945566"/>
            <a:ext cx="1" cy="357081"/>
          </a:xfrm>
          <a:prstGeom prst="line">
            <a:avLst/>
          </a:prstGeom>
          <a:ln w="25400">
            <a:solidFill>
              <a:srgbClr val="FFFFFF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639" name="Shape 639"/>
          <p:cNvSpPr/>
          <p:nvPr/>
        </p:nvSpPr>
        <p:spPr>
          <a:xfrm flipH="1" flipV="1">
            <a:off x="4482661" y="3055351"/>
            <a:ext cx="691291" cy="691291"/>
          </a:xfrm>
          <a:prstGeom prst="line">
            <a:avLst/>
          </a:prstGeom>
          <a:ln w="12700">
            <a:solidFill>
              <a:srgbClr val="FFFFFF">
                <a:alpha val="50267"/>
              </a:srgb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640" name="Shape 640"/>
          <p:cNvSpPr/>
          <p:nvPr/>
        </p:nvSpPr>
        <p:spPr>
          <a:xfrm flipV="1">
            <a:off x="5173504" y="3744513"/>
            <a:ext cx="1" cy="1797850"/>
          </a:xfrm>
          <a:prstGeom prst="line">
            <a:avLst/>
          </a:prstGeom>
          <a:ln w="12700">
            <a:solidFill>
              <a:srgbClr val="FFFFFF">
                <a:alpha val="50267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641" name="Shape 641"/>
          <p:cNvSpPr/>
          <p:nvPr/>
        </p:nvSpPr>
        <p:spPr>
          <a:xfrm>
            <a:off x="5209808" y="5113216"/>
            <a:ext cx="1190225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1600">
                <a:solidFill>
                  <a:srgbClr val="FFFFFF"/>
                </a:solidFill>
              </a:defRPr>
            </a:lvl1pPr>
          </a:lstStyle>
          <a:p>
            <a:pPr defTabSz="410751" hangingPunct="0"/>
            <a:r>
              <a:rPr lang="pl-PL" sz="1125" kern="0" dirty="0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Dane załadowane do wskazanego silnika</a:t>
            </a:r>
            <a:endParaRPr sz="1125" kern="0" dirty="0"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642" name="Shape 642"/>
          <p:cNvSpPr/>
          <p:nvPr/>
        </p:nvSpPr>
        <p:spPr>
          <a:xfrm flipH="1" flipV="1">
            <a:off x="4740094" y="4668677"/>
            <a:ext cx="295865" cy="295865"/>
          </a:xfrm>
          <a:prstGeom prst="line">
            <a:avLst/>
          </a:prstGeom>
          <a:ln w="12700">
            <a:solidFill>
              <a:srgbClr val="FFFFFF">
                <a:alpha val="50267"/>
              </a:srgb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643" name="Shape 643"/>
          <p:cNvSpPr/>
          <p:nvPr/>
        </p:nvSpPr>
        <p:spPr>
          <a:xfrm flipV="1">
            <a:off x="5035955" y="4965417"/>
            <a:ext cx="1" cy="1189084"/>
          </a:xfrm>
          <a:prstGeom prst="line">
            <a:avLst/>
          </a:prstGeom>
          <a:ln w="12700">
            <a:solidFill>
              <a:srgbClr val="FFFFFF">
                <a:alpha val="50267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644" name="Shape 644"/>
          <p:cNvSpPr/>
          <p:nvPr/>
        </p:nvSpPr>
        <p:spPr>
          <a:xfrm>
            <a:off x="5077405" y="5830288"/>
            <a:ext cx="1190225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1600">
                <a:solidFill>
                  <a:srgbClr val="FFFFFF"/>
                </a:solidFill>
              </a:defRPr>
            </a:lvl1pPr>
          </a:lstStyle>
          <a:p>
            <a:pPr defTabSz="410751" hangingPunct="0"/>
            <a:r>
              <a:rPr lang="pl-PL" sz="1125" kern="0" dirty="0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Bezpośredni dostęp do danych</a:t>
            </a:r>
          </a:p>
        </p:txBody>
      </p:sp>
      <p:pic>
        <p:nvPicPr>
          <p:cNvPr id="645" name="pasted-image-filter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93832" y="2472416"/>
            <a:ext cx="406616" cy="406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pasted-image-filter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93832" y="3061481"/>
            <a:ext cx="406616" cy="406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pasted-image-filter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93832" y="3650749"/>
            <a:ext cx="406616" cy="406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pasted-image-filter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93832" y="4242442"/>
            <a:ext cx="406616" cy="4066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5" name="Group 655"/>
          <p:cNvGrpSpPr/>
          <p:nvPr/>
        </p:nvGrpSpPr>
        <p:grpSpPr>
          <a:xfrm>
            <a:off x="5405612" y="3269634"/>
            <a:ext cx="642659" cy="739515"/>
            <a:chOff x="0" y="0"/>
            <a:chExt cx="914003" cy="1051752"/>
          </a:xfrm>
        </p:grpSpPr>
        <p:sp>
          <p:nvSpPr>
            <p:cNvPr id="649" name="Shape 649"/>
            <p:cNvSpPr/>
            <p:nvPr/>
          </p:nvSpPr>
          <p:spPr>
            <a:xfrm>
              <a:off x="680306" y="10798"/>
              <a:ext cx="233698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 hangingPunct="0"/>
              <a:endParaRPr sz="2531" kern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endParaRPr>
            </a:p>
          </p:txBody>
        </p:sp>
        <p:sp>
          <p:nvSpPr>
            <p:cNvPr id="650" name="Shape 650"/>
            <p:cNvSpPr/>
            <p:nvPr/>
          </p:nvSpPr>
          <p:spPr>
            <a:xfrm>
              <a:off x="223542" y="0"/>
              <a:ext cx="472069" cy="105175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 hangingPunct="0"/>
              <a:endParaRPr sz="2531" kern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endParaRPr>
            </a:p>
          </p:txBody>
        </p:sp>
        <p:sp>
          <p:nvSpPr>
            <p:cNvPr id="651" name="Shape 651"/>
            <p:cNvSpPr/>
            <p:nvPr/>
          </p:nvSpPr>
          <p:spPr>
            <a:xfrm flipV="1">
              <a:off x="223542" y="-1"/>
              <a:ext cx="472069" cy="105175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 hangingPunct="0"/>
              <a:endParaRPr sz="2531" kern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endParaRPr>
            </a:p>
          </p:txBody>
        </p:sp>
        <p:sp>
          <p:nvSpPr>
            <p:cNvPr id="652" name="Shape 652"/>
            <p:cNvSpPr/>
            <p:nvPr/>
          </p:nvSpPr>
          <p:spPr>
            <a:xfrm>
              <a:off x="680306" y="1043475"/>
              <a:ext cx="233698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 hangingPunct="0"/>
              <a:endParaRPr sz="2531" kern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endParaRPr>
            </a:p>
          </p:txBody>
        </p:sp>
        <p:sp>
          <p:nvSpPr>
            <p:cNvPr id="653" name="Shape 653"/>
            <p:cNvSpPr/>
            <p:nvPr/>
          </p:nvSpPr>
          <p:spPr>
            <a:xfrm flipH="1" flipV="1">
              <a:off x="0" y="10798"/>
              <a:ext cx="233697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 hangingPunct="0"/>
              <a:endParaRPr sz="2531" kern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endParaRPr>
            </a:p>
          </p:txBody>
        </p:sp>
        <p:sp>
          <p:nvSpPr>
            <p:cNvPr id="654" name="Shape 654"/>
            <p:cNvSpPr/>
            <p:nvPr/>
          </p:nvSpPr>
          <p:spPr>
            <a:xfrm flipH="1">
              <a:off x="516" y="1037743"/>
              <a:ext cx="233698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 hangingPunct="0"/>
              <a:endParaRPr sz="2531" kern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endParaRPr>
            </a:p>
          </p:txBody>
        </p:sp>
      </p:grpSp>
      <p:sp>
        <p:nvSpPr>
          <p:cNvPr id="656" name="Shape 656"/>
          <p:cNvSpPr/>
          <p:nvPr/>
        </p:nvSpPr>
        <p:spPr>
          <a:xfrm flipH="1" flipV="1">
            <a:off x="6883422" y="4653525"/>
            <a:ext cx="295865" cy="295865"/>
          </a:xfrm>
          <a:prstGeom prst="line">
            <a:avLst/>
          </a:prstGeom>
          <a:ln w="12700">
            <a:solidFill>
              <a:srgbClr val="FFFFFF">
                <a:alpha val="50267"/>
              </a:srgb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657" name="Shape 657"/>
          <p:cNvSpPr/>
          <p:nvPr/>
        </p:nvSpPr>
        <p:spPr>
          <a:xfrm flipV="1">
            <a:off x="7179283" y="4950266"/>
            <a:ext cx="1" cy="1219388"/>
          </a:xfrm>
          <a:prstGeom prst="line">
            <a:avLst/>
          </a:prstGeom>
          <a:ln w="12700">
            <a:solidFill>
              <a:srgbClr val="FFFFFF">
                <a:alpha val="50267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7252347" y="5830288"/>
            <a:ext cx="1190225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1600">
                <a:solidFill>
                  <a:srgbClr val="FFFFFF"/>
                </a:solidFill>
              </a:defRPr>
            </a:lvl1pPr>
          </a:lstStyle>
          <a:p>
            <a:pPr defTabSz="410751" hangingPunct="0"/>
            <a:r>
              <a:rPr lang="pl-PL" sz="1125" kern="0" dirty="0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Włączona materializacja</a:t>
            </a:r>
            <a:endParaRPr sz="1125" kern="0" dirty="0"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659" name="Shape 659"/>
          <p:cNvSpPr/>
          <p:nvPr/>
        </p:nvSpPr>
        <p:spPr>
          <a:xfrm>
            <a:off x="5809712" y="1657475"/>
            <a:ext cx="137481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pPr algn="ctr" defTabSz="410751" hangingPunct="0"/>
            <a:r>
              <a:rPr lang="pl-PL" sz="1687" kern="0" dirty="0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Widoki</a:t>
            </a:r>
            <a:endParaRPr sz="1687" kern="0" dirty="0"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pic>
        <p:nvPicPr>
          <p:cNvPr id="660" name="pasted-image-filtered.png"/>
          <p:cNvPicPr>
            <a:picLocks noChangeAspect="1"/>
          </p:cNvPicPr>
          <p:nvPr/>
        </p:nvPicPr>
        <p:blipFill>
          <a:blip r:embed="rId6">
            <a:extLst/>
          </a:blip>
          <a:srcRect t="31376"/>
          <a:stretch>
            <a:fillRect/>
          </a:stretch>
        </p:blipFill>
        <p:spPr>
          <a:xfrm>
            <a:off x="7252067" y="3230599"/>
            <a:ext cx="1568888" cy="660331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Shape 661"/>
          <p:cNvSpPr/>
          <p:nvPr/>
        </p:nvSpPr>
        <p:spPr>
          <a:xfrm>
            <a:off x="7199627" y="1657475"/>
            <a:ext cx="1673717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pPr algn="ctr" defTabSz="410751" hangingPunct="0"/>
            <a:r>
              <a:rPr sz="1687" kern="0" dirty="0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Data Mart</a:t>
            </a:r>
            <a:r>
              <a:rPr lang="pl-PL" sz="1687" kern="0" dirty="0">
                <a:latin typeface="Segoe UI Light" panose="020B0502040204020203" pitchFamily="34" charset="0"/>
                <a:cs typeface="Segoe UI Light" panose="020B0502040204020203" pitchFamily="34" charset="0"/>
                <a:sym typeface="Helvetica Neue Light"/>
              </a:rPr>
              <a:t>y</a:t>
            </a:r>
            <a:endParaRPr sz="1687" kern="0" dirty="0"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sp>
        <p:nvSpPr>
          <p:cNvPr id="662" name="Shape 662"/>
          <p:cNvSpPr/>
          <p:nvPr/>
        </p:nvSpPr>
        <p:spPr>
          <a:xfrm>
            <a:off x="6907628" y="3560719"/>
            <a:ext cx="404296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/>
            <a:endParaRPr sz="2531" kern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Helvetica Neue Light"/>
            </a:endParaRPr>
          </a:p>
        </p:txBody>
      </p:sp>
      <p:pic>
        <p:nvPicPr>
          <p:cNvPr id="57" name="pasted-image-filtered.png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FF4411">
                <a:tint val="45000"/>
                <a:satMod val="400000"/>
              </a:srgbClr>
            </a:duotone>
            <a:extLst/>
          </a:blip>
          <a:stretch>
            <a:fillRect/>
          </a:stretch>
        </p:blipFill>
        <p:spPr>
          <a:xfrm>
            <a:off x="6622885" y="4587694"/>
            <a:ext cx="191029" cy="235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pasted-image-filtered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0804" y="3933056"/>
            <a:ext cx="398788" cy="39878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52540655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Zapytania federacyjne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Certified Master: SQL Server ®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701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755576" y="1144190"/>
            <a:ext cx="7776864" cy="5309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CustomerName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>
                <a:solidFill>
                  <a:srgbClr val="008000"/>
                </a:solidFill>
                <a:latin typeface="Consolas" panose="020B0609020204030204" pitchFamily="49" charset="0"/>
              </a:rPr>
              <a:t>/* DEMO01_federation, </a:t>
            </a:r>
            <a:r>
              <a:rPr lang="pl-PL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use</a:t>
            </a:r>
            <a:r>
              <a:rPr lang="pl-PL" sz="11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l-PL" sz="11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Chinook_mssql_src</a:t>
            </a:r>
            <a:r>
              <a:rPr lang="pl-PL" sz="110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pl-PL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pl-PL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pl-PL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Total</a:t>
            </a:r>
            <a:r>
              <a:rPr lang="pl-PL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TotalInvoiced</a:t>
            </a:r>
            <a:endParaRPr lang="pl-PL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pl-PL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pl-PL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InvoiceId</a:t>
            </a:r>
            <a:r>
              <a:rPr lang="pl-PL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MaxInvoiceId</a:t>
            </a:r>
            <a:endParaRPr lang="pl-PL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100" dirty="0">
                <a:solidFill>
                  <a:srgbClr val="0000FF"/>
                </a:solidFill>
                <a:latin typeface="Consolas" panose="020B0609020204030204" pitchFamily="49" charset="0"/>
              </a:rPr>
              <a:t>From(</a:t>
            </a:r>
          </a:p>
          <a:p>
            <a:r>
              <a:rPr lang="pl-PL" sz="11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pl-PL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100" dirty="0">
                <a:solidFill>
                  <a:srgbClr val="0000FF"/>
                </a:solidFill>
                <a:latin typeface="Consolas" panose="020B0609020204030204" pitchFamily="49" charset="0"/>
              </a:rPr>
              <a:t>from  </a:t>
            </a:r>
            <a:r>
              <a:rPr lang="pl-PL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pl-PL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pl-PL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AlbumId</a:t>
            </a:r>
            <a:endParaRPr lang="pl-PL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pl-PL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pl-PL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InvoiceId</a:t>
            </a:r>
            <a:endParaRPr lang="pl-PL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pl-PL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pl-PL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endParaRPr lang="pl-PL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cast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cast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InvoiceDate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cast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month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InvoiceDate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cast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InvoiceDate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InvoiceDateKey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pl-PL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pl-PL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</a:t>
            </a:r>
            <a:endParaRPr lang="pl-PL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' '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CustomerName</a:t>
            </a:r>
            <a:endParaRPr lang="pl-PL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pl-PL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Company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1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pl-PL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Album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Track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t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1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pl-PL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AlbumId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pl-PL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AlbumId</a:t>
            </a:r>
            <a:endParaRPr lang="pl-PL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pl-PL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InvoiceLine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il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il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TrackId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TrackId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Invoice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1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pl-PL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InvoiceId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il</a:t>
            </a:r>
            <a:r>
              <a:rPr lang="pl-PL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InvoiceLineId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e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SupportRepId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Artist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art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pl-PL" sz="11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pl-PL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ArtistId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art</a:t>
            </a:r>
            <a:r>
              <a:rPr lang="pl-PL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ArtistId</a:t>
            </a:r>
            <a:endParaRPr lang="pl-PL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chinook_oracle_src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dat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AdventureWorksDw2012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DimDate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dimdate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pl-PL" sz="11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dat</a:t>
            </a:r>
            <a:r>
              <a:rPr lang="pl-PL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InvoiceDateKey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dimdate</a:t>
            </a:r>
            <a:r>
              <a:rPr lang="pl-PL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DateKey</a:t>
            </a:r>
            <a:endParaRPr lang="pl-PL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DateKey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2009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2010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Company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'Push it down please...'</a:t>
            </a:r>
            <a:r>
              <a:rPr lang="pl-PL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dat</a:t>
            </a:r>
          </a:p>
          <a:p>
            <a:r>
              <a:rPr lang="pl-PL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CustomerName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having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Total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FF00FF"/>
                </a:solidFill>
                <a:latin typeface="Consolas" panose="020B0609020204030204" pitchFamily="49" charset="0"/>
              </a:rPr>
              <a:t>avg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total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          </a:t>
            </a:r>
            <a:r>
              <a:rPr lang="pl-PL" sz="11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chinook_mssql_src</a:t>
            </a:r>
            <a:r>
              <a:rPr lang="pl-PL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pl-PL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Invoice</a:t>
            </a:r>
            <a:r>
              <a:rPr lang="pl-PL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pl-PL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1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2 </a:t>
            </a:r>
            <a:r>
              <a:rPr lang="pl-PL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pl-PL" sz="1100" dirty="0"/>
          </a:p>
        </p:txBody>
      </p:sp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Zapytanie federacyjne</a:t>
            </a:r>
          </a:p>
        </p:txBody>
      </p:sp>
    </p:spTree>
    <p:extLst>
      <p:ext uri="{BB962C8B-B14F-4D97-AF65-F5344CB8AC3E}">
        <p14:creationId xmlns:p14="http://schemas.microsoft.com/office/powerpoint/2010/main" val="1727358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1143000"/>
          </a:xfrm>
        </p:spPr>
        <p:txBody>
          <a:bodyPr/>
          <a:lstStyle/>
          <a:p>
            <a:r>
              <a:rPr lang="pl-PL" dirty="0"/>
              <a:t>Krokowy, kosztowy optymalizator zapytań (Ms)</a:t>
            </a:r>
          </a:p>
        </p:txBody>
      </p:sp>
      <p:sp>
        <p:nvSpPr>
          <p:cNvPr id="2" name="Symbol zastępczy stopki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Certified Master: SQL Server ® 2008</a:t>
            </a:r>
            <a:endParaRPr lang="en-US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39" y="1340768"/>
            <a:ext cx="8069321" cy="48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64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stopki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Certified Master: SQL Server ® 2008</a:t>
            </a:r>
            <a:endParaRPr lang="en-US" dirty="0"/>
          </a:p>
        </p:txBody>
      </p:sp>
      <p:sp>
        <p:nvSpPr>
          <p:cNvPr id="3" name="Prostokąt 2"/>
          <p:cNvSpPr/>
          <p:nvPr/>
        </p:nvSpPr>
        <p:spPr>
          <a:xfrm>
            <a:off x="755576" y="836712"/>
            <a:ext cx="7776864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dirty="0"/>
              <a:t>1. Zapytanie do Sparka</a:t>
            </a:r>
          </a:p>
          <a:p>
            <a:endParaRPr lang="pl-PL" sz="1400" dirty="0"/>
          </a:p>
          <a:p>
            <a:r>
              <a:rPr lang="en-US" sz="1400" dirty="0"/>
              <a:t>SELECT `</a:t>
            </a:r>
            <a:r>
              <a:rPr lang="en-US" sz="1400" dirty="0" err="1"/>
              <a:t>dimdate</a:t>
            </a:r>
            <a:r>
              <a:rPr lang="en-US" sz="1400" dirty="0"/>
              <a:t>`.`</a:t>
            </a:r>
            <a:r>
              <a:rPr lang="en-US" sz="1400" dirty="0" err="1"/>
              <a:t>datekey</a:t>
            </a:r>
            <a:r>
              <a:rPr lang="en-US" sz="1400" dirty="0"/>
              <a:t>` AS `DateKey1` </a:t>
            </a:r>
            <a:br>
              <a:rPr lang="pl-PL" sz="1400" dirty="0"/>
            </a:br>
            <a:r>
              <a:rPr lang="pl-PL" sz="1400" dirty="0"/>
              <a:t> </a:t>
            </a:r>
            <a:r>
              <a:rPr lang="en-US" sz="1400" dirty="0"/>
              <a:t>FROM `AdventureWorksDW2012_dbo_DimDate_A` AS `</a:t>
            </a:r>
            <a:r>
              <a:rPr lang="en-US" sz="1400" dirty="0" err="1"/>
              <a:t>dimdate</a:t>
            </a:r>
            <a:r>
              <a:rPr lang="en-US" sz="1400" dirty="0"/>
              <a:t>` </a:t>
            </a:r>
          </a:p>
          <a:p>
            <a:r>
              <a:rPr lang="en-US" sz="1400" dirty="0"/>
              <a:t>WHERE SUBSTRING(`</a:t>
            </a:r>
            <a:r>
              <a:rPr lang="en-US" sz="1400" dirty="0" err="1"/>
              <a:t>dimdate</a:t>
            </a:r>
            <a:r>
              <a:rPr lang="en-US" sz="1400" dirty="0"/>
              <a:t>`.`</a:t>
            </a:r>
            <a:r>
              <a:rPr lang="en-US" sz="1400" dirty="0" err="1"/>
              <a:t>datekey</a:t>
            </a:r>
            <a:r>
              <a:rPr lang="en-US" sz="1400" dirty="0"/>
              <a:t>`, 1, 4) IN (2009, 2010)</a:t>
            </a:r>
            <a:endParaRPr lang="pl-PL" sz="1400" dirty="0"/>
          </a:p>
          <a:p>
            <a:endParaRPr lang="pl-PL" sz="1400" dirty="0"/>
          </a:p>
          <a:p>
            <a:r>
              <a:rPr lang="pl-PL" sz="1400" dirty="0"/>
              <a:t>2. </a:t>
            </a:r>
            <a:r>
              <a:rPr lang="pl-PL" sz="1400" dirty="0" err="1"/>
              <a:t>Rejstracja</a:t>
            </a:r>
            <a:r>
              <a:rPr lang="pl-PL" sz="1400" dirty="0"/>
              <a:t> typu po stronie MS SQL</a:t>
            </a:r>
          </a:p>
          <a:p>
            <a:endParaRPr lang="pl-PL" sz="1400" dirty="0"/>
          </a:p>
          <a:p>
            <a:r>
              <a:rPr lang="pl-PL" sz="1400" dirty="0"/>
              <a:t>EXEC [</a:t>
            </a:r>
            <a:r>
              <a:rPr lang="pl-PL" sz="1400" dirty="0" err="1"/>
              <a:t>qua_execute_provider_sql_on_connection</a:t>
            </a:r>
            <a:r>
              <a:rPr lang="pl-PL" sz="1400" dirty="0"/>
              <a:t>] </a:t>
            </a:r>
            <a:r>
              <a:rPr lang="pl-PL" sz="1400" dirty="0" err="1"/>
              <a:t>N'querona-dbmssql</a:t>
            </a:r>
            <a:r>
              <a:rPr lang="pl-PL" sz="1400" dirty="0"/>
              <a:t>', N'IF NOT EXISTS(SELECT * FROM </a:t>
            </a:r>
            <a:r>
              <a:rPr lang="pl-PL" sz="1400" dirty="0" err="1"/>
              <a:t>sys.types</a:t>
            </a:r>
            <a:r>
              <a:rPr lang="pl-PL" sz="1400" dirty="0"/>
              <a:t> WHERE </a:t>
            </a:r>
            <a:r>
              <a:rPr lang="pl-PL" sz="1400" dirty="0" err="1"/>
              <a:t>name</a:t>
            </a:r>
            <a:r>
              <a:rPr lang="pl-PL" sz="1400" dirty="0"/>
              <a:t>=''q5riv3tomha6lcarawtrv54b1x43dqqkxz56v2xz3ycl3w5uhr2j2'')</a:t>
            </a:r>
          </a:p>
          <a:p>
            <a:r>
              <a:rPr lang="pl-PL" sz="1400" dirty="0"/>
              <a:t>BEGIN</a:t>
            </a:r>
          </a:p>
          <a:p>
            <a:r>
              <a:rPr lang="pl-PL" sz="1400" dirty="0"/>
              <a:t>  CREATE TYPE q5riv3tomha6lcarawtrv54b1x43dqqkxz56v2xz3ycl3w5uhr2j2 AS TABLE([DateKey1] </a:t>
            </a:r>
            <a:r>
              <a:rPr lang="pl-PL" sz="1400" dirty="0" err="1"/>
              <a:t>int</a:t>
            </a:r>
            <a:r>
              <a:rPr lang="pl-PL" sz="1400" dirty="0"/>
              <a:t> NOT NULL);</a:t>
            </a:r>
          </a:p>
          <a:p>
            <a:r>
              <a:rPr lang="pl-PL" sz="1400" dirty="0"/>
              <a:t>  grant </a:t>
            </a:r>
            <a:r>
              <a:rPr lang="pl-PL" sz="1400" dirty="0" err="1"/>
              <a:t>control</a:t>
            </a:r>
            <a:r>
              <a:rPr lang="pl-PL" sz="1400" dirty="0"/>
              <a:t> on </a:t>
            </a:r>
            <a:r>
              <a:rPr lang="pl-PL" sz="1400" dirty="0" err="1"/>
              <a:t>type</a:t>
            </a:r>
            <a:r>
              <a:rPr lang="pl-PL" sz="1400" dirty="0"/>
              <a:t>::q5riv3tomha6lcarawtrv54b1x43dqqkxz56v2xz3ycl3w5uhr2j2 TO public;</a:t>
            </a:r>
          </a:p>
          <a:p>
            <a:r>
              <a:rPr lang="pl-PL" sz="1400" dirty="0"/>
              <a:t>END;</a:t>
            </a:r>
          </a:p>
          <a:p>
            <a:endParaRPr lang="pl-PL" sz="1400" dirty="0"/>
          </a:p>
          <a:p>
            <a:r>
              <a:rPr lang="pl-PL" sz="1400" dirty="0"/>
              <a:t>3. Oracle</a:t>
            </a:r>
          </a:p>
          <a:p>
            <a:r>
              <a:rPr lang="en-US" sz="1400" dirty="0"/>
              <a:t>SELECT "</a:t>
            </a:r>
            <a:r>
              <a:rPr lang="en-US" sz="1400" dirty="0" err="1"/>
              <a:t>c"."CUSTOMERID</a:t>
            </a:r>
            <a:r>
              <a:rPr lang="en-US" sz="1400" dirty="0"/>
              <a:t>" AS "CUSTOMERID", "</a:t>
            </a:r>
            <a:r>
              <a:rPr lang="en-US" sz="1400" dirty="0" err="1"/>
              <a:t>c"."SUPPORTREPID</a:t>
            </a:r>
            <a:r>
              <a:rPr lang="en-US" sz="1400" dirty="0"/>
              <a:t>" AS "SUPPORTREPID", "</a:t>
            </a:r>
            <a:r>
              <a:rPr lang="en-US" sz="1400" dirty="0" err="1"/>
              <a:t>c"."FIRSTNAME</a:t>
            </a:r>
            <a:r>
              <a:rPr lang="en-US" sz="1400" dirty="0"/>
              <a:t>" AS "FIRSTNAME", "</a:t>
            </a:r>
            <a:r>
              <a:rPr lang="en-US" sz="1400" dirty="0" err="1"/>
              <a:t>c"."LASTNAME</a:t>
            </a:r>
            <a:r>
              <a:rPr lang="en-US" sz="1400" dirty="0"/>
              <a:t>" AS "LASTNAME", "</a:t>
            </a:r>
            <a:r>
              <a:rPr lang="en-US" sz="1400" dirty="0" err="1"/>
              <a:t>c"."COMPANY</a:t>
            </a:r>
            <a:r>
              <a:rPr lang="en-US" sz="1400" dirty="0"/>
              <a:t>" AS "COMPANY" FROM "CHINOOK"."CUSTOMER"  "c„</a:t>
            </a:r>
            <a:endParaRPr lang="pl-PL" sz="1400" dirty="0"/>
          </a:p>
          <a:p>
            <a:endParaRPr lang="pl-PL" sz="1400" dirty="0"/>
          </a:p>
          <a:p>
            <a:r>
              <a:rPr lang="pl-PL" sz="1400" dirty="0"/>
              <a:t>4. Rejestracja typu</a:t>
            </a:r>
          </a:p>
          <a:p>
            <a:r>
              <a:rPr lang="pl-PL" sz="1400" dirty="0"/>
              <a:t>(…)   CREATE TYPE qmeltnastfktoda3vk4i2o6i3y2juxxqa4fqfjkaox2epzehkhyed AS TABLE([CUSTOMERID] </a:t>
            </a:r>
            <a:r>
              <a:rPr lang="pl-PL" sz="1400" dirty="0" err="1"/>
              <a:t>decimal</a:t>
            </a:r>
            <a:r>
              <a:rPr lang="pl-PL" sz="1400" dirty="0"/>
              <a:t>(28,0) NOT NULL, [SUPPORTREPID] </a:t>
            </a:r>
            <a:r>
              <a:rPr lang="pl-PL" sz="1400" dirty="0" err="1"/>
              <a:t>decimal</a:t>
            </a:r>
            <a:r>
              <a:rPr lang="pl-PL" sz="1400" dirty="0"/>
              <a:t>(28,0) NULL, [FIRSTNAME] </a:t>
            </a:r>
            <a:r>
              <a:rPr lang="pl-PL" sz="1400" dirty="0" err="1"/>
              <a:t>varchar</a:t>
            </a:r>
            <a:r>
              <a:rPr lang="pl-PL" sz="1400" dirty="0"/>
              <a:t>(40) NOT NULL, [LASTNAME] </a:t>
            </a:r>
            <a:r>
              <a:rPr lang="pl-PL" sz="1400" dirty="0" err="1"/>
              <a:t>varchar</a:t>
            </a:r>
            <a:r>
              <a:rPr lang="pl-PL" sz="1400" dirty="0"/>
              <a:t>(20) NOT NULL, [COMPANY] </a:t>
            </a:r>
            <a:r>
              <a:rPr lang="pl-PL" sz="1400" dirty="0" err="1"/>
              <a:t>varchar</a:t>
            </a:r>
            <a:r>
              <a:rPr lang="pl-PL" sz="1400" dirty="0"/>
              <a:t>(80) NULL); (…)</a:t>
            </a:r>
          </a:p>
          <a:p>
            <a:r>
              <a:rPr lang="pl-PL" sz="1400" dirty="0"/>
              <a:t>END;</a:t>
            </a:r>
          </a:p>
        </p:txBody>
      </p:sp>
    </p:spTree>
    <p:extLst>
      <p:ext uri="{BB962C8B-B14F-4D97-AF65-F5344CB8AC3E}">
        <p14:creationId xmlns:p14="http://schemas.microsoft.com/office/powerpoint/2010/main" val="3737407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stopki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Certified Master: SQL Server ® 2008</a:t>
            </a:r>
            <a:endParaRPr lang="en-US" dirty="0"/>
          </a:p>
        </p:txBody>
      </p:sp>
      <p:sp>
        <p:nvSpPr>
          <p:cNvPr id="3" name="Prostokąt 2"/>
          <p:cNvSpPr/>
          <p:nvPr/>
        </p:nvSpPr>
        <p:spPr>
          <a:xfrm>
            <a:off x="755576" y="836712"/>
            <a:ext cx="7776864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dirty="0"/>
              <a:t>4. Zapytanie do MS SQL </a:t>
            </a:r>
          </a:p>
          <a:p>
            <a:endParaRPr lang="pl-PL" sz="1400" dirty="0"/>
          </a:p>
          <a:p>
            <a:r>
              <a:rPr lang="pl-PL" sz="1400" dirty="0"/>
              <a:t>SELECT [dat1].[customername1] AS [customername11], SUM([dat1].[total1]) AS [</a:t>
            </a:r>
            <a:r>
              <a:rPr lang="pl-PL" sz="1400" dirty="0" err="1"/>
              <a:t>totalinvoiced</a:t>
            </a:r>
            <a:r>
              <a:rPr lang="pl-PL" sz="1400" dirty="0"/>
              <a:t>], MAX([dat1].[invoiceid1]) AS [</a:t>
            </a:r>
            <a:r>
              <a:rPr lang="pl-PL" sz="1400" dirty="0" err="1"/>
              <a:t>maxinvoiceid</a:t>
            </a:r>
            <a:r>
              <a:rPr lang="pl-PL" sz="1400" dirty="0"/>
              <a:t>] FROM (</a:t>
            </a:r>
          </a:p>
          <a:p>
            <a:r>
              <a:rPr lang="pl-PL" sz="1400" dirty="0"/>
              <a:t>SELECT [dat].[</a:t>
            </a:r>
            <a:r>
              <a:rPr lang="pl-PL" sz="1400" dirty="0" err="1"/>
              <a:t>invoiceid</a:t>
            </a:r>
            <a:r>
              <a:rPr lang="pl-PL" sz="1400" dirty="0"/>
              <a:t>] AS [invoiceid1], [dat].[</a:t>
            </a:r>
            <a:r>
              <a:rPr lang="pl-PL" sz="1400" dirty="0" err="1"/>
              <a:t>total</a:t>
            </a:r>
            <a:r>
              <a:rPr lang="pl-PL" sz="1400" dirty="0"/>
              <a:t>] AS [total1], [dat].[</a:t>
            </a:r>
            <a:r>
              <a:rPr lang="pl-PL" sz="1400" dirty="0" err="1"/>
              <a:t>customername</a:t>
            </a:r>
            <a:r>
              <a:rPr lang="pl-PL" sz="1400" dirty="0"/>
              <a:t>] AS [customername1] FROM (</a:t>
            </a:r>
          </a:p>
          <a:p>
            <a:r>
              <a:rPr lang="pl-PL" sz="1400" dirty="0"/>
              <a:t>  SELECT [i].[</a:t>
            </a:r>
            <a:r>
              <a:rPr lang="pl-PL" sz="1400" dirty="0" err="1"/>
              <a:t>InvoiceId</a:t>
            </a:r>
            <a:r>
              <a:rPr lang="pl-PL" sz="1400" dirty="0"/>
              <a:t>] AS [</a:t>
            </a:r>
            <a:r>
              <a:rPr lang="pl-PL" sz="1400" dirty="0" err="1"/>
              <a:t>invoiceid</a:t>
            </a:r>
            <a:r>
              <a:rPr lang="pl-PL" sz="1400" dirty="0"/>
              <a:t>], CAST(CONCAT(CONCAT(CAST(YEAR([i].[</a:t>
            </a:r>
            <a:r>
              <a:rPr lang="pl-PL" sz="1400" dirty="0" err="1"/>
              <a:t>InvoiceDate</a:t>
            </a:r>
            <a:r>
              <a:rPr lang="pl-PL" sz="1400" dirty="0"/>
              <a:t>]) AS </a:t>
            </a:r>
            <a:r>
              <a:rPr lang="pl-PL" sz="1400" dirty="0" err="1"/>
              <a:t>varchar</a:t>
            </a:r>
            <a:r>
              <a:rPr lang="pl-PL" sz="1400" dirty="0"/>
              <a:t>(30)), CAST(MONTH([i].[</a:t>
            </a:r>
            <a:r>
              <a:rPr lang="pl-PL" sz="1400" dirty="0" err="1"/>
              <a:t>InvoiceDate</a:t>
            </a:r>
            <a:r>
              <a:rPr lang="pl-PL" sz="1400" dirty="0"/>
              <a:t>]) AS </a:t>
            </a:r>
            <a:r>
              <a:rPr lang="pl-PL" sz="1400" dirty="0" err="1"/>
              <a:t>varchar</a:t>
            </a:r>
            <a:r>
              <a:rPr lang="pl-PL" sz="1400" dirty="0"/>
              <a:t>(30))), CAST(DAY([i].[</a:t>
            </a:r>
            <a:r>
              <a:rPr lang="pl-PL" sz="1400" dirty="0" err="1"/>
              <a:t>InvoiceDate</a:t>
            </a:r>
            <a:r>
              <a:rPr lang="pl-PL" sz="1400" dirty="0"/>
              <a:t>]) AS </a:t>
            </a:r>
            <a:r>
              <a:rPr lang="pl-PL" sz="1400" dirty="0" err="1"/>
              <a:t>varchar</a:t>
            </a:r>
            <a:r>
              <a:rPr lang="pl-PL" sz="1400" dirty="0"/>
              <a:t>(30))) AS </a:t>
            </a:r>
            <a:r>
              <a:rPr lang="pl-PL" sz="1400" dirty="0" err="1"/>
              <a:t>int</a:t>
            </a:r>
            <a:r>
              <a:rPr lang="pl-PL" sz="1400" dirty="0"/>
              <a:t>) AS [</a:t>
            </a:r>
            <a:r>
              <a:rPr lang="pl-PL" sz="1400" dirty="0" err="1"/>
              <a:t>invoicedatekey</a:t>
            </a:r>
            <a:r>
              <a:rPr lang="pl-PL" sz="1400" dirty="0"/>
              <a:t>], [i].[Total] AS [</a:t>
            </a:r>
            <a:r>
              <a:rPr lang="pl-PL" sz="1400" dirty="0" err="1"/>
              <a:t>total</a:t>
            </a:r>
            <a:r>
              <a:rPr lang="pl-PL" sz="1400" dirty="0"/>
              <a:t>], CONCAT(CONCAT([c].[FIRSTNAME], ' '), [c].[LASTNAME]) AS [</a:t>
            </a:r>
            <a:r>
              <a:rPr lang="pl-PL" sz="1400" dirty="0" err="1"/>
              <a:t>customername</a:t>
            </a:r>
            <a:r>
              <a:rPr lang="pl-PL" sz="1400" dirty="0"/>
              <a:t>], [c].[COMPANY] AS [</a:t>
            </a:r>
            <a:r>
              <a:rPr lang="pl-PL" sz="1400" dirty="0" err="1"/>
              <a:t>company</a:t>
            </a:r>
            <a:r>
              <a:rPr lang="pl-PL" sz="1400" dirty="0"/>
              <a:t>] FROM [Chinook].[</a:t>
            </a:r>
            <a:r>
              <a:rPr lang="pl-PL" sz="1400" dirty="0" err="1"/>
              <a:t>dbo</a:t>
            </a:r>
            <a:r>
              <a:rPr lang="pl-PL" sz="1400" dirty="0"/>
              <a:t>].[Album] AS [a] </a:t>
            </a:r>
          </a:p>
          <a:p>
            <a:r>
              <a:rPr lang="pl-PL" sz="1400" dirty="0"/>
              <a:t>(…edytowano…)</a:t>
            </a:r>
          </a:p>
          <a:p>
            <a:r>
              <a:rPr lang="pl-PL" sz="1400" dirty="0"/>
              <a:t>    INNER JOIN @q_queue1 AS [c] ON [i].[</a:t>
            </a:r>
            <a:r>
              <a:rPr lang="pl-PL" sz="1400" dirty="0" err="1"/>
              <a:t>CustomerId</a:t>
            </a:r>
            <a:r>
              <a:rPr lang="pl-PL" sz="1400" dirty="0"/>
              <a:t>] = [c].[CUSTOMERID] </a:t>
            </a:r>
          </a:p>
          <a:p>
            <a:r>
              <a:rPr lang="pl-PL" sz="1400" dirty="0"/>
              <a:t>    INNER JOIN [Chinook].[</a:t>
            </a:r>
            <a:r>
              <a:rPr lang="pl-PL" sz="1400" dirty="0" err="1"/>
              <a:t>dbo</a:t>
            </a:r>
            <a:r>
              <a:rPr lang="pl-PL" sz="1400" dirty="0"/>
              <a:t>].[</a:t>
            </a:r>
            <a:r>
              <a:rPr lang="pl-PL" sz="1400" dirty="0" err="1"/>
              <a:t>Employee</a:t>
            </a:r>
            <a:r>
              <a:rPr lang="pl-PL" sz="1400" dirty="0"/>
              <a:t>] AS [e] ON [c].[SUPPORTREPID] = [e].[</a:t>
            </a:r>
            <a:r>
              <a:rPr lang="pl-PL" sz="1400" dirty="0" err="1"/>
              <a:t>EmployeeId</a:t>
            </a:r>
            <a:r>
              <a:rPr lang="pl-PL" sz="1400" dirty="0"/>
              <a:t>] </a:t>
            </a:r>
          </a:p>
          <a:p>
            <a:r>
              <a:rPr lang="pl-PL" sz="1400" dirty="0"/>
              <a:t>) AS [dat] </a:t>
            </a:r>
          </a:p>
          <a:p>
            <a:r>
              <a:rPr lang="pl-PL" sz="1400" dirty="0"/>
              <a:t>  INNER JOIN @q_queue0 AS [q__qtab0] ON [dat].[</a:t>
            </a:r>
            <a:r>
              <a:rPr lang="pl-PL" sz="1400" dirty="0" err="1"/>
              <a:t>invoicedatekey</a:t>
            </a:r>
            <a:r>
              <a:rPr lang="pl-PL" sz="1400" dirty="0"/>
              <a:t>] = [q__qtab0].[DateKey1] </a:t>
            </a:r>
          </a:p>
          <a:p>
            <a:r>
              <a:rPr lang="pl-PL" sz="1400" dirty="0"/>
              <a:t>  WHERE [dat].[</a:t>
            </a:r>
            <a:r>
              <a:rPr lang="pl-PL" sz="1400" dirty="0" err="1"/>
              <a:t>company</a:t>
            </a:r>
            <a:r>
              <a:rPr lang="pl-PL" sz="1400" dirty="0"/>
              <a:t>] NOT IN ('</a:t>
            </a:r>
            <a:r>
              <a:rPr lang="pl-PL" sz="1400" dirty="0" err="1"/>
              <a:t>Push</a:t>
            </a:r>
            <a:r>
              <a:rPr lang="pl-PL" sz="1400" dirty="0"/>
              <a:t> </a:t>
            </a:r>
            <a:r>
              <a:rPr lang="pl-PL" sz="1400" dirty="0" err="1"/>
              <a:t>it</a:t>
            </a:r>
            <a:r>
              <a:rPr lang="pl-PL" sz="1400" dirty="0"/>
              <a:t> down </a:t>
            </a:r>
            <a:r>
              <a:rPr lang="pl-PL" sz="1400" dirty="0" err="1"/>
              <a:t>please</a:t>
            </a:r>
            <a:r>
              <a:rPr lang="pl-PL" sz="1400" dirty="0"/>
              <a:t>...')</a:t>
            </a:r>
          </a:p>
          <a:p>
            <a:r>
              <a:rPr lang="pl-PL" sz="1400" dirty="0"/>
              <a:t>) AS [dat1] </a:t>
            </a:r>
          </a:p>
          <a:p>
            <a:r>
              <a:rPr lang="pl-PL" sz="1400" dirty="0"/>
              <a:t>GROUP BY [dat1].[customername1] </a:t>
            </a:r>
          </a:p>
          <a:p>
            <a:r>
              <a:rPr lang="pl-PL" sz="1400" dirty="0"/>
              <a:t>  HAVING SUM([dat1].[total1]) &gt; (SELECT AVG([</a:t>
            </a:r>
            <a:r>
              <a:rPr lang="pl-PL" sz="1400" dirty="0" err="1"/>
              <a:t>Invoice</a:t>
            </a:r>
            <a:r>
              <a:rPr lang="pl-PL" sz="1400" dirty="0"/>
              <a:t>].[Total]) AS [</a:t>
            </a:r>
            <a:r>
              <a:rPr lang="pl-PL" sz="1400" dirty="0" err="1"/>
              <a:t>qa</a:t>
            </a:r>
            <a:r>
              <a:rPr lang="pl-PL" sz="1400" dirty="0"/>
              <a:t>__</a:t>
            </a:r>
            <a:r>
              <a:rPr lang="pl-PL" sz="1400" dirty="0" err="1"/>
              <a:t>qcol</a:t>
            </a:r>
            <a:r>
              <a:rPr lang="pl-PL" sz="1400" dirty="0"/>
              <a:t>] FROM [Chinook].[</a:t>
            </a:r>
            <a:r>
              <a:rPr lang="pl-PL" sz="1400" dirty="0" err="1"/>
              <a:t>dbo</a:t>
            </a:r>
            <a:r>
              <a:rPr lang="pl-PL" sz="1400" dirty="0"/>
              <a:t>].[</a:t>
            </a:r>
            <a:r>
              <a:rPr lang="pl-PL" sz="1400" dirty="0" err="1"/>
              <a:t>Invoice</a:t>
            </a:r>
            <a:r>
              <a:rPr lang="pl-PL" sz="1400" dirty="0"/>
              <a:t>] AS [</a:t>
            </a:r>
            <a:r>
              <a:rPr lang="pl-PL" sz="1400" dirty="0" err="1"/>
              <a:t>Invoice</a:t>
            </a:r>
            <a:r>
              <a:rPr lang="pl-PL" sz="1400" dirty="0"/>
              <a:t>])</a:t>
            </a:r>
          </a:p>
          <a:p>
            <a:r>
              <a:rPr lang="pl-PL" sz="1400" dirty="0"/>
              <a:t>ORDER BY 2 DESC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5157192"/>
            <a:ext cx="3384376" cy="116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36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Krokowy, kosztowy optymalizator zapytań (Ora)</a:t>
            </a:r>
          </a:p>
        </p:txBody>
      </p:sp>
      <p:sp>
        <p:nvSpPr>
          <p:cNvPr id="2" name="Symbol zastępczy stopki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Certified Master: SQL Server ® 2008</a:t>
            </a:r>
            <a:endParaRPr lang="en-US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48519"/>
            <a:ext cx="7920880" cy="482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28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V2 z bazą wiodącą Oracle</a:t>
            </a:r>
          </a:p>
        </p:txBody>
      </p:sp>
      <p:sp>
        <p:nvSpPr>
          <p:cNvPr id="2" name="Symbol zastępczy stopki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Certified Master: SQL Server ® 2008</a:t>
            </a:r>
            <a:endParaRPr lang="en-US" dirty="0"/>
          </a:p>
        </p:txBody>
      </p:sp>
      <p:sp>
        <p:nvSpPr>
          <p:cNvPr id="3" name="Prostokąt 2"/>
          <p:cNvSpPr/>
          <p:nvPr/>
        </p:nvSpPr>
        <p:spPr>
          <a:xfrm>
            <a:off x="755576" y="1268760"/>
            <a:ext cx="7776864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dirty="0"/>
              <a:t>1. SQL Server</a:t>
            </a:r>
            <a:br>
              <a:rPr lang="pl-PL" sz="1400" dirty="0"/>
            </a:br>
            <a:r>
              <a:rPr lang="en-US" sz="1400" dirty="0"/>
              <a:t>SELECT AVG([Invoice].[Total]) AS [</a:t>
            </a:r>
            <a:r>
              <a:rPr lang="en-US" sz="1400" dirty="0" err="1"/>
              <a:t>qa</a:t>
            </a:r>
            <a:r>
              <a:rPr lang="en-US" sz="1400" dirty="0"/>
              <a:t>__</a:t>
            </a:r>
            <a:r>
              <a:rPr lang="en-US" sz="1400" dirty="0" err="1"/>
              <a:t>qcol</a:t>
            </a:r>
            <a:r>
              <a:rPr lang="en-US" sz="1400" dirty="0"/>
              <a:t>] FROM [Chinook].[</a:t>
            </a:r>
            <a:r>
              <a:rPr lang="en-US" sz="1400" dirty="0" err="1"/>
              <a:t>dbo</a:t>
            </a:r>
            <a:r>
              <a:rPr lang="en-US" sz="1400" dirty="0"/>
              <a:t>].[Invoice] AS [Invoice]</a:t>
            </a:r>
            <a:endParaRPr lang="pl-PL" sz="1400" dirty="0"/>
          </a:p>
          <a:p>
            <a:endParaRPr lang="pl-PL" sz="1400" dirty="0"/>
          </a:p>
          <a:p>
            <a:r>
              <a:rPr lang="pl-PL" sz="1400" dirty="0"/>
              <a:t>2. In </a:t>
            </a:r>
            <a:r>
              <a:rPr lang="pl-PL" sz="1400" dirty="0" err="1"/>
              <a:t>memory</a:t>
            </a:r>
            <a:endParaRPr lang="pl-PL" sz="1400" dirty="0"/>
          </a:p>
          <a:p>
            <a:r>
              <a:rPr lang="pl-PL" sz="1400" dirty="0"/>
              <a:t>SET @q_temp0 = (SELECT [q__qtab2].[</a:t>
            </a:r>
            <a:r>
              <a:rPr lang="pl-PL" sz="1400" dirty="0" err="1"/>
              <a:t>qa</a:t>
            </a:r>
            <a:r>
              <a:rPr lang="pl-PL" sz="1400" dirty="0"/>
              <a:t>__</a:t>
            </a:r>
            <a:r>
              <a:rPr lang="pl-PL" sz="1400" dirty="0" err="1"/>
              <a:t>qcol</a:t>
            </a:r>
            <a:r>
              <a:rPr lang="pl-PL" sz="1400" dirty="0"/>
              <a:t>] AS [</a:t>
            </a:r>
            <a:r>
              <a:rPr lang="pl-PL" sz="1400" dirty="0" err="1"/>
              <a:t>qa</a:t>
            </a:r>
            <a:r>
              <a:rPr lang="pl-PL" sz="1400" dirty="0"/>
              <a:t>__</a:t>
            </a:r>
            <a:r>
              <a:rPr lang="pl-PL" sz="1400" dirty="0" err="1"/>
              <a:t>qcol</a:t>
            </a:r>
            <a:r>
              <a:rPr lang="pl-PL" sz="1400" dirty="0"/>
              <a:t>] FROM </a:t>
            </a:r>
            <a:r>
              <a:rPr lang="pl-PL" sz="1400" dirty="0" err="1"/>
              <a:t>qp_dev_get_queue_slot</a:t>
            </a:r>
            <a:r>
              <a:rPr lang="pl-PL" sz="1400" dirty="0"/>
              <a:t> (0) AS [q__qtab2])</a:t>
            </a:r>
          </a:p>
          <a:p>
            <a:endParaRPr lang="pl-PL" sz="1400" dirty="0"/>
          </a:p>
          <a:p>
            <a:r>
              <a:rPr lang="pl-PL" sz="1400" dirty="0"/>
              <a:t>3. Oracle</a:t>
            </a:r>
            <a:br>
              <a:rPr lang="pl-PL" sz="1400" dirty="0"/>
            </a:br>
            <a:r>
              <a:rPr lang="pl-PL" sz="1400" dirty="0"/>
              <a:t>SELECT "dat"."</a:t>
            </a:r>
            <a:r>
              <a:rPr lang="pl-PL" sz="1400" dirty="0" err="1"/>
              <a:t>invoiceid</a:t>
            </a:r>
            <a:r>
              <a:rPr lang="pl-PL" sz="1400" dirty="0"/>
              <a:t>" AS "invoiceid11", "dat"."</a:t>
            </a:r>
            <a:r>
              <a:rPr lang="pl-PL" sz="1400" dirty="0" err="1"/>
              <a:t>invoicedatekey</a:t>
            </a:r>
            <a:r>
              <a:rPr lang="pl-PL" sz="1400" dirty="0"/>
              <a:t>" AS "invoicedatekey2", "dat"."</a:t>
            </a:r>
            <a:r>
              <a:rPr lang="pl-PL" sz="1400" dirty="0" err="1"/>
              <a:t>total</a:t>
            </a:r>
            <a:r>
              <a:rPr lang="pl-PL" sz="1400" dirty="0"/>
              <a:t>" AS "total11", "dat"."</a:t>
            </a:r>
            <a:r>
              <a:rPr lang="pl-PL" sz="1400" dirty="0" err="1"/>
              <a:t>customername</a:t>
            </a:r>
            <a:r>
              <a:rPr lang="pl-PL" sz="1400" dirty="0"/>
              <a:t>" AS "customername12" </a:t>
            </a:r>
          </a:p>
          <a:p>
            <a:r>
              <a:rPr lang="pl-PL" sz="1400" dirty="0"/>
              <a:t>FROM (</a:t>
            </a:r>
          </a:p>
          <a:p>
            <a:r>
              <a:rPr lang="pl-PL" sz="1400" dirty="0"/>
              <a:t>SELECT "</a:t>
            </a:r>
            <a:r>
              <a:rPr lang="pl-PL" sz="1400" dirty="0" err="1"/>
              <a:t>i"."INVOICEID</a:t>
            </a:r>
            <a:r>
              <a:rPr lang="pl-PL" sz="1400" dirty="0"/>
              <a:t>" AS "</a:t>
            </a:r>
            <a:r>
              <a:rPr lang="pl-PL" sz="1400" dirty="0" err="1"/>
              <a:t>invoiceid</a:t>
            </a:r>
            <a:r>
              <a:rPr lang="pl-PL" sz="1400" dirty="0"/>
              <a:t>", CAST(CONCAT(CONCAT(CAST(EXTRACT(YEAR FROM "</a:t>
            </a:r>
            <a:r>
              <a:rPr lang="pl-PL" sz="1400" dirty="0" err="1"/>
              <a:t>i"."INVOICEDATE</a:t>
            </a:r>
            <a:r>
              <a:rPr lang="pl-PL" sz="1400" dirty="0"/>
              <a:t>") AS VARCHAR2(30)), CAST(EXTRACT(MONTH FROM "</a:t>
            </a:r>
            <a:r>
              <a:rPr lang="pl-PL" sz="1400" dirty="0" err="1"/>
              <a:t>i"."INVOICEDATE</a:t>
            </a:r>
            <a:r>
              <a:rPr lang="pl-PL" sz="1400" dirty="0"/>
              <a:t>") AS VARCHAR2(30))), CAST(EXTRACT(DAY FROM "</a:t>
            </a:r>
            <a:r>
              <a:rPr lang="pl-PL" sz="1400" dirty="0" err="1"/>
              <a:t>i"."INVOICEDATE</a:t>
            </a:r>
            <a:r>
              <a:rPr lang="pl-PL" sz="1400" dirty="0"/>
              <a:t>") AS VARCHAR2(30))) AS NUMBER(10,0)) AS "</a:t>
            </a:r>
            <a:r>
              <a:rPr lang="pl-PL" sz="1400" dirty="0" err="1"/>
              <a:t>invoicedatekey</a:t>
            </a:r>
            <a:r>
              <a:rPr lang="pl-PL" sz="1400" dirty="0"/>
              <a:t>", "</a:t>
            </a:r>
            <a:r>
              <a:rPr lang="pl-PL" sz="1400" dirty="0" err="1"/>
              <a:t>i"."TOTAL</a:t>
            </a:r>
            <a:r>
              <a:rPr lang="pl-PL" sz="1400" dirty="0"/>
              <a:t>" AS "</a:t>
            </a:r>
            <a:r>
              <a:rPr lang="pl-PL" sz="1400" dirty="0" err="1"/>
              <a:t>total</a:t>
            </a:r>
            <a:r>
              <a:rPr lang="pl-PL" sz="1400" dirty="0"/>
              <a:t>", CONCAT(CONCAT("</a:t>
            </a:r>
            <a:r>
              <a:rPr lang="pl-PL" sz="1400" dirty="0" err="1"/>
              <a:t>c"."FIRSTNAME</a:t>
            </a:r>
            <a:r>
              <a:rPr lang="pl-PL" sz="1400" dirty="0"/>
              <a:t>", ' '), "</a:t>
            </a:r>
            <a:r>
              <a:rPr lang="pl-PL" sz="1400" dirty="0" err="1"/>
              <a:t>c"."LASTNAME</a:t>
            </a:r>
            <a:r>
              <a:rPr lang="pl-PL" sz="1400" dirty="0"/>
              <a:t>") AS "</a:t>
            </a:r>
            <a:r>
              <a:rPr lang="pl-PL" sz="1400" dirty="0" err="1"/>
              <a:t>customername</a:t>
            </a:r>
            <a:r>
              <a:rPr lang="pl-PL" sz="1400" dirty="0"/>
              <a:t>", "</a:t>
            </a:r>
            <a:r>
              <a:rPr lang="pl-PL" sz="1400" dirty="0" err="1"/>
              <a:t>c"."COMPANY</a:t>
            </a:r>
            <a:r>
              <a:rPr lang="pl-PL" sz="1400" dirty="0"/>
              <a:t>" AS "</a:t>
            </a:r>
            <a:r>
              <a:rPr lang="pl-PL" sz="1400" dirty="0" err="1"/>
              <a:t>company</a:t>
            </a:r>
            <a:r>
              <a:rPr lang="pl-PL" sz="1400" dirty="0"/>
              <a:t>" FROM "CHINOOK"."ALBUM"  "a" </a:t>
            </a:r>
          </a:p>
          <a:p>
            <a:r>
              <a:rPr lang="pl-PL" sz="1400" dirty="0"/>
              <a:t>  INNER JOIN "CHINOOK"."TRACK"  "t" ON "</a:t>
            </a:r>
            <a:r>
              <a:rPr lang="pl-PL" sz="1400" dirty="0" err="1"/>
              <a:t>a"."ALBUMID</a:t>
            </a:r>
            <a:r>
              <a:rPr lang="pl-PL" sz="1400" dirty="0"/>
              <a:t>" = "</a:t>
            </a:r>
            <a:r>
              <a:rPr lang="pl-PL" sz="1400" dirty="0" err="1"/>
              <a:t>t"."ALBUMID</a:t>
            </a:r>
            <a:r>
              <a:rPr lang="pl-PL" sz="1400" dirty="0"/>
              <a:t>" </a:t>
            </a:r>
          </a:p>
          <a:p>
            <a:r>
              <a:rPr lang="pl-PL" sz="1400" dirty="0"/>
              <a:t>  INNER JOIN "CHINOOK"."INVOICELINE"  "</a:t>
            </a:r>
            <a:r>
              <a:rPr lang="pl-PL" sz="1400" dirty="0" err="1"/>
              <a:t>il</a:t>
            </a:r>
            <a:r>
              <a:rPr lang="pl-PL" sz="1400" dirty="0"/>
              <a:t>" ON "</a:t>
            </a:r>
            <a:r>
              <a:rPr lang="pl-PL" sz="1400" dirty="0" err="1"/>
              <a:t>il</a:t>
            </a:r>
            <a:r>
              <a:rPr lang="pl-PL" sz="1400" dirty="0"/>
              <a:t>"."TRACKID" = "</a:t>
            </a:r>
            <a:r>
              <a:rPr lang="pl-PL" sz="1400" dirty="0" err="1"/>
              <a:t>t"."TRACKID</a:t>
            </a:r>
            <a:r>
              <a:rPr lang="pl-PL" sz="1400" dirty="0"/>
              <a:t>" </a:t>
            </a:r>
          </a:p>
          <a:p>
            <a:r>
              <a:rPr lang="pl-PL" sz="1400" dirty="0"/>
              <a:t>(…edytowano…)</a:t>
            </a:r>
          </a:p>
          <a:p>
            <a:r>
              <a:rPr lang="pl-PL" sz="1400" dirty="0"/>
              <a:t>)  "dat" </a:t>
            </a:r>
          </a:p>
          <a:p>
            <a:r>
              <a:rPr lang="pl-PL" sz="1400" dirty="0"/>
              <a:t>WHERE "dat"."</a:t>
            </a:r>
            <a:r>
              <a:rPr lang="pl-PL" sz="1400" dirty="0" err="1"/>
              <a:t>company</a:t>
            </a:r>
            <a:r>
              <a:rPr lang="pl-PL" sz="1400" dirty="0"/>
              <a:t>" NOT IN ('</a:t>
            </a:r>
            <a:r>
              <a:rPr lang="pl-PL" sz="1400" dirty="0" err="1"/>
              <a:t>Push</a:t>
            </a:r>
            <a:r>
              <a:rPr lang="pl-PL" sz="1400" dirty="0"/>
              <a:t> </a:t>
            </a:r>
            <a:r>
              <a:rPr lang="pl-PL" sz="1400" dirty="0" err="1"/>
              <a:t>it</a:t>
            </a:r>
            <a:r>
              <a:rPr lang="pl-PL" sz="1400" dirty="0"/>
              <a:t> down </a:t>
            </a:r>
            <a:r>
              <a:rPr lang="pl-PL" sz="1400" dirty="0" err="1"/>
              <a:t>please</a:t>
            </a:r>
            <a:r>
              <a:rPr lang="pl-PL" sz="1400" dirty="0"/>
              <a:t>...')</a:t>
            </a:r>
          </a:p>
        </p:txBody>
      </p:sp>
    </p:spTree>
    <p:extLst>
      <p:ext uri="{BB962C8B-B14F-4D97-AF65-F5344CB8AC3E}">
        <p14:creationId xmlns:p14="http://schemas.microsoft.com/office/powerpoint/2010/main" val="862686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Damian Widera</a:t>
            </a:r>
            <a:br>
              <a:rPr lang="pl-PL" dirty="0"/>
            </a:b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pl-PL" dirty="0"/>
              <a:t>Project Manager &amp; Technical Lead | </a:t>
            </a:r>
            <a:r>
              <a:rPr lang="pl-PL" b="1" dirty="0"/>
              <a:t>EUVIC (</a:t>
            </a:r>
            <a:r>
              <a:rPr lang="pl-PL" b="1" dirty="0">
                <a:hlinkClick r:id="rId3"/>
              </a:rPr>
              <a:t>www.euvic.pl</a:t>
            </a:r>
            <a:r>
              <a:rPr lang="pl-PL" b="1" dirty="0"/>
              <a:t>)</a:t>
            </a:r>
          </a:p>
          <a:p>
            <a:pPr>
              <a:lnSpc>
                <a:spcPct val="120000"/>
              </a:lnSpc>
            </a:pPr>
            <a:r>
              <a:rPr lang="pl-PL" dirty="0"/>
              <a:t>MVP | MCT | MCSE | MCITP </a:t>
            </a:r>
          </a:p>
          <a:p>
            <a:pPr>
              <a:lnSpc>
                <a:spcPct val="120000"/>
              </a:lnSpc>
            </a:pPr>
            <a:r>
              <a:rPr lang="pl-PL" dirty="0">
                <a:hlinkClick r:id="rId4"/>
              </a:rPr>
              <a:t>damian.widera@euvic.pl</a:t>
            </a:r>
            <a:endParaRPr lang="pl-PL" dirty="0"/>
          </a:p>
          <a:p>
            <a:pPr>
              <a:lnSpc>
                <a:spcPct val="120000"/>
              </a:lnSpc>
            </a:pPr>
            <a:r>
              <a:rPr lang="pl-PL" dirty="0"/>
              <a:t>+48 665-229-227</a:t>
            </a:r>
          </a:p>
          <a:p>
            <a:pPr>
              <a:lnSpc>
                <a:spcPct val="120000"/>
              </a:lnSpc>
            </a:pPr>
            <a:r>
              <a:rPr lang="pl-PL" dirty="0"/>
              <a:t>@damian.widera                               </a:t>
            </a:r>
          </a:p>
          <a:p>
            <a:pPr>
              <a:lnSpc>
                <a:spcPct val="120000"/>
              </a:lnSpc>
            </a:pPr>
            <a:r>
              <a:rPr lang="pl-PL" dirty="0"/>
              <a:t>facebook.com/damian.widera.10</a:t>
            </a:r>
          </a:p>
          <a:p>
            <a:pPr>
              <a:lnSpc>
                <a:spcPct val="120000"/>
              </a:lnSpc>
            </a:pPr>
            <a:r>
              <a:rPr lang="pl-PL" dirty="0">
                <a:hlinkClick r:id="rId5"/>
              </a:rPr>
              <a:t>http://sqlblog.com/blogs/damian_widera/default.aspx</a:t>
            </a:r>
            <a:endParaRPr lang="pl-PL" dirty="0"/>
          </a:p>
          <a:p>
            <a:pPr>
              <a:lnSpc>
                <a:spcPct val="120000"/>
              </a:lnSpc>
            </a:pPr>
            <a:r>
              <a:rPr lang="pl-PL" dirty="0"/>
              <a:t>Channel9</a:t>
            </a:r>
          </a:p>
          <a:p>
            <a:pPr>
              <a:lnSpc>
                <a:spcPct val="120000"/>
              </a:lnSpc>
            </a:pPr>
            <a:r>
              <a:rPr lang="pl-PL" dirty="0"/>
              <a:t>Kursy MVA       </a:t>
            </a:r>
          </a:p>
          <a:p>
            <a:pPr>
              <a:lnSpc>
                <a:spcPct val="120000"/>
              </a:lnSpc>
            </a:pPr>
            <a:endParaRPr lang="pl-P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8304" y="274638"/>
            <a:ext cx="1378496" cy="58308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221" y="3722789"/>
            <a:ext cx="1049653" cy="1053769"/>
          </a:xfrm>
          <a:prstGeom prst="rect">
            <a:avLst/>
          </a:prstGeom>
        </p:spPr>
      </p:pic>
      <p:pic>
        <p:nvPicPr>
          <p:cNvPr id="7" name="Picture 2" descr="http://www.wtaconsulting.com/Lists/Photos/PASS_Chapter_Black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179" y="2518896"/>
            <a:ext cx="1040695" cy="105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2320" y="5500117"/>
            <a:ext cx="15525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77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V2 z bazą wiodącą Oracle</a:t>
            </a:r>
          </a:p>
        </p:txBody>
      </p:sp>
      <p:sp>
        <p:nvSpPr>
          <p:cNvPr id="2" name="Symbol zastępczy stopki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Certified Master: SQL Server ® 2008</a:t>
            </a:r>
            <a:endParaRPr lang="en-US" dirty="0"/>
          </a:p>
        </p:txBody>
      </p:sp>
      <p:sp>
        <p:nvSpPr>
          <p:cNvPr id="3" name="Prostokąt 2"/>
          <p:cNvSpPr/>
          <p:nvPr/>
        </p:nvSpPr>
        <p:spPr>
          <a:xfrm>
            <a:off x="755576" y="1268760"/>
            <a:ext cx="7776864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l-PL" sz="1400" dirty="0"/>
          </a:p>
          <a:p>
            <a:r>
              <a:rPr lang="pl-PL" sz="1400" dirty="0"/>
              <a:t>4. Spark</a:t>
            </a:r>
            <a:br>
              <a:rPr lang="pl-PL" sz="1400" dirty="0"/>
            </a:br>
            <a:r>
              <a:rPr lang="pl-PL" sz="1400" dirty="0"/>
              <a:t>SELECT [dat1].[customername1] AS [customername11], sum([dat1].[total1]) AS [</a:t>
            </a:r>
            <a:r>
              <a:rPr lang="pl-PL" sz="1400" dirty="0" err="1"/>
              <a:t>totalinvoiced</a:t>
            </a:r>
            <a:r>
              <a:rPr lang="pl-PL" sz="1400" dirty="0"/>
              <a:t>], max([dat1].[invoiceid1]) AS [</a:t>
            </a:r>
            <a:r>
              <a:rPr lang="pl-PL" sz="1400" dirty="0" err="1"/>
              <a:t>maxinvoiceid</a:t>
            </a:r>
            <a:r>
              <a:rPr lang="pl-PL" sz="1400" dirty="0"/>
              <a:t>] FROM (</a:t>
            </a:r>
          </a:p>
          <a:p>
            <a:r>
              <a:rPr lang="pl-PL" sz="1400" dirty="0"/>
              <a:t>SELECT [q__qtab0].[invoiceid11] AS [invoiceid1], [q__qtab0].[total11] AS [total1], [q__qtab0].[customername12] AS [customername1] FROM </a:t>
            </a:r>
            <a:r>
              <a:rPr lang="pl-PL" sz="1400" dirty="0" err="1"/>
              <a:t>qp_dev_get_queue_slot</a:t>
            </a:r>
            <a:r>
              <a:rPr lang="pl-PL" sz="1400" dirty="0"/>
              <a:t> (1) AS [q__qtab0] </a:t>
            </a:r>
          </a:p>
          <a:p>
            <a:r>
              <a:rPr lang="pl-PL" sz="1400" dirty="0"/>
              <a:t>  INNER JOIN (</a:t>
            </a:r>
          </a:p>
          <a:p>
            <a:r>
              <a:rPr lang="pl-PL" sz="1400" dirty="0"/>
              <a:t>    SELECT [</a:t>
            </a:r>
            <a:r>
              <a:rPr lang="pl-PL" sz="1400" dirty="0" err="1"/>
              <a:t>dimdate</a:t>
            </a:r>
            <a:r>
              <a:rPr lang="pl-PL" sz="1400" dirty="0"/>
              <a:t>].[</a:t>
            </a:r>
            <a:r>
              <a:rPr lang="pl-PL" sz="1400" dirty="0" err="1"/>
              <a:t>DateKey</a:t>
            </a:r>
            <a:r>
              <a:rPr lang="pl-PL" sz="1400" dirty="0"/>
              <a:t>] AS [DateKey1] FROM [AdventureWorksDw2012].[</a:t>
            </a:r>
            <a:r>
              <a:rPr lang="pl-PL" sz="1400" dirty="0" err="1"/>
              <a:t>dbo</a:t>
            </a:r>
            <a:r>
              <a:rPr lang="pl-PL" sz="1400" dirty="0"/>
              <a:t>].[</a:t>
            </a:r>
            <a:r>
              <a:rPr lang="pl-PL" sz="1400" dirty="0" err="1"/>
              <a:t>DimDate</a:t>
            </a:r>
            <a:r>
              <a:rPr lang="pl-PL" sz="1400" dirty="0"/>
              <a:t>] AS [</a:t>
            </a:r>
            <a:r>
              <a:rPr lang="pl-PL" sz="1400" dirty="0" err="1"/>
              <a:t>dimdate</a:t>
            </a:r>
            <a:r>
              <a:rPr lang="pl-PL" sz="1400" dirty="0"/>
              <a:t>] </a:t>
            </a:r>
          </a:p>
          <a:p>
            <a:r>
              <a:rPr lang="pl-PL" sz="1400" dirty="0"/>
              <a:t>      WHERE </a:t>
            </a:r>
            <a:r>
              <a:rPr lang="pl-PL" sz="1400" dirty="0" err="1"/>
              <a:t>left</a:t>
            </a:r>
            <a:r>
              <a:rPr lang="pl-PL" sz="1400" dirty="0"/>
              <a:t>([</a:t>
            </a:r>
            <a:r>
              <a:rPr lang="pl-PL" sz="1400" dirty="0" err="1"/>
              <a:t>DateKey</a:t>
            </a:r>
            <a:r>
              <a:rPr lang="pl-PL" sz="1400" dirty="0"/>
              <a:t>], 4) IN (2009, 2010)</a:t>
            </a:r>
          </a:p>
          <a:p>
            <a:r>
              <a:rPr lang="pl-PL" sz="1400" dirty="0"/>
              <a:t>) AS [q__qtab1] ON [q__qtab0].[invoicedatekey2] = [q__qtab1].[DateKey1]</a:t>
            </a:r>
          </a:p>
          <a:p>
            <a:r>
              <a:rPr lang="pl-PL" sz="1400" dirty="0"/>
              <a:t>) AS [dat1] </a:t>
            </a:r>
          </a:p>
          <a:p>
            <a:r>
              <a:rPr lang="pl-PL" sz="1400" dirty="0"/>
              <a:t>GROUP BY [dat1].[customername1] </a:t>
            </a:r>
          </a:p>
          <a:p>
            <a:r>
              <a:rPr lang="pl-PL" sz="1400" dirty="0"/>
              <a:t>  HAVING sum([dat1].[total1]) &gt; @q_temp0</a:t>
            </a:r>
          </a:p>
          <a:p>
            <a:r>
              <a:rPr lang="pl-PL" sz="1400" dirty="0"/>
              <a:t>ORDER BY 2 DESC</a:t>
            </a:r>
          </a:p>
          <a:p>
            <a:endParaRPr lang="pl-PL" sz="1400" dirty="0"/>
          </a:p>
          <a:p>
            <a:r>
              <a:rPr lang="pl-PL" sz="1400" dirty="0"/>
              <a:t>5. In </a:t>
            </a:r>
            <a:r>
              <a:rPr lang="pl-PL" sz="1400" dirty="0" err="1"/>
              <a:t>memory</a:t>
            </a:r>
            <a:br>
              <a:rPr lang="pl-PL" sz="1400" dirty="0"/>
            </a:br>
            <a:r>
              <a:rPr lang="en-US" sz="1400" dirty="0"/>
              <a:t>SELECT [customername11] AS [customername11], </a:t>
            </a:r>
            <a:br>
              <a:rPr lang="pl-PL" sz="1400" dirty="0"/>
            </a:br>
            <a:r>
              <a:rPr lang="en-US" sz="1400" dirty="0"/>
              <a:t>CAST([</a:t>
            </a:r>
            <a:r>
              <a:rPr lang="en-US" sz="1400" dirty="0" err="1"/>
              <a:t>totalinvoiced</a:t>
            </a:r>
            <a:r>
              <a:rPr lang="en-US" sz="1400" dirty="0"/>
              <a:t>] AS decimal(28,2)) AS [</a:t>
            </a:r>
            <a:r>
              <a:rPr lang="en-US" sz="1400" dirty="0" err="1"/>
              <a:t>totalinvoiced</a:t>
            </a:r>
            <a:r>
              <a:rPr lang="en-US" sz="1400" dirty="0"/>
              <a:t>]</a:t>
            </a:r>
            <a:br>
              <a:rPr lang="pl-PL" sz="1400" dirty="0"/>
            </a:br>
            <a:r>
              <a:rPr lang="en-US" sz="1400" dirty="0"/>
              <a:t>, [</a:t>
            </a:r>
            <a:r>
              <a:rPr lang="en-US" sz="1400" dirty="0" err="1"/>
              <a:t>maxinvoiceid</a:t>
            </a:r>
            <a:r>
              <a:rPr lang="en-US" sz="1400" dirty="0"/>
              <a:t>] AS [</a:t>
            </a:r>
            <a:r>
              <a:rPr lang="en-US" sz="1400" dirty="0" err="1"/>
              <a:t>maxinvoiceid</a:t>
            </a:r>
            <a:r>
              <a:rPr lang="en-US" sz="1400" dirty="0"/>
              <a:t>] </a:t>
            </a:r>
            <a:br>
              <a:rPr lang="pl-PL" sz="1400" dirty="0"/>
            </a:br>
            <a:r>
              <a:rPr lang="en-US" sz="1400" dirty="0"/>
              <a:t>FROM </a:t>
            </a:r>
            <a:r>
              <a:rPr lang="en-US" sz="1400" dirty="0" err="1"/>
              <a:t>qp_dev_get_queue_slot</a:t>
            </a:r>
            <a:r>
              <a:rPr lang="en-US" sz="1400" dirty="0"/>
              <a:t> (3)</a:t>
            </a:r>
            <a:endParaRPr lang="pl-PL" sz="1400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4941168"/>
            <a:ext cx="3384376" cy="116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68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 wydajności platformy LDW/DV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rgbClr val="ED5B43"/>
              </a:buClr>
              <a:buNone/>
            </a:pPr>
            <a:r>
              <a:rPr lang="pl-PL" sz="2400" dirty="0">
                <a:solidFill>
                  <a:srgbClr val="594786"/>
                </a:solidFill>
              </a:rPr>
              <a:t>Ładowanie danych do</a:t>
            </a:r>
            <a:r>
              <a:rPr lang="en-US" sz="2400" dirty="0">
                <a:solidFill>
                  <a:srgbClr val="594786"/>
                </a:solidFill>
              </a:rPr>
              <a:t> Apache Spark</a:t>
            </a:r>
            <a:r>
              <a:rPr lang="pl-PL" sz="2400" dirty="0">
                <a:solidFill>
                  <a:srgbClr val="594786"/>
                </a:solidFill>
              </a:rPr>
              <a:t>:</a:t>
            </a:r>
            <a:r>
              <a:rPr lang="en-US" sz="2400" dirty="0">
                <a:solidFill>
                  <a:srgbClr val="594786"/>
                </a:solidFill>
              </a:rPr>
              <a:t> </a:t>
            </a:r>
            <a:r>
              <a:rPr lang="en-US" sz="2400" b="1" dirty="0">
                <a:solidFill>
                  <a:srgbClr val="594786"/>
                </a:solidFill>
              </a:rPr>
              <a:t>14</a:t>
            </a:r>
            <a:r>
              <a:rPr lang="pl-PL" sz="2400" b="1" dirty="0">
                <a:solidFill>
                  <a:srgbClr val="594786"/>
                </a:solidFill>
              </a:rPr>
              <a:t> mln</a:t>
            </a:r>
            <a:r>
              <a:rPr lang="en-US" sz="2400" b="1" dirty="0">
                <a:solidFill>
                  <a:srgbClr val="594786"/>
                </a:solidFill>
              </a:rPr>
              <a:t> </a:t>
            </a:r>
            <a:r>
              <a:rPr lang="pl-PL" sz="2400" b="1" dirty="0">
                <a:solidFill>
                  <a:srgbClr val="594786"/>
                </a:solidFill>
              </a:rPr>
              <a:t>wierszy</a:t>
            </a:r>
            <a:r>
              <a:rPr lang="en-US" sz="2400" b="1" dirty="0">
                <a:solidFill>
                  <a:srgbClr val="594786"/>
                </a:solidFill>
              </a:rPr>
              <a:t>/s</a:t>
            </a:r>
            <a:r>
              <a:rPr lang="pl-PL" sz="2400" dirty="0">
                <a:solidFill>
                  <a:srgbClr val="594786"/>
                </a:solidFill>
              </a:rPr>
              <a:t> (typy proste), włącznie z zamianą na kolumny.</a:t>
            </a:r>
            <a:r>
              <a:rPr lang="en-US" sz="2400" dirty="0">
                <a:solidFill>
                  <a:srgbClr val="594786"/>
                </a:solidFill>
              </a:rPr>
              <a:t> </a:t>
            </a:r>
            <a:r>
              <a:rPr lang="pl-PL" sz="2400" dirty="0">
                <a:solidFill>
                  <a:srgbClr val="594786"/>
                </a:solidFill>
              </a:rPr>
              <a:t>Współbieżne ładowanie </a:t>
            </a:r>
            <a:r>
              <a:rPr lang="en-US" sz="2400" dirty="0">
                <a:solidFill>
                  <a:srgbClr val="594786"/>
                </a:solidFill>
              </a:rPr>
              <a:t>(</a:t>
            </a:r>
            <a:r>
              <a:rPr lang="pl-PL" sz="2400" dirty="0">
                <a:solidFill>
                  <a:srgbClr val="594786"/>
                </a:solidFill>
              </a:rPr>
              <a:t>per partycja</a:t>
            </a:r>
            <a:r>
              <a:rPr lang="en-US" sz="2400" dirty="0">
                <a:solidFill>
                  <a:srgbClr val="594786"/>
                </a:solidFill>
              </a:rPr>
              <a:t>) </a:t>
            </a:r>
            <a:r>
              <a:rPr lang="pl-PL" sz="2400" dirty="0">
                <a:solidFill>
                  <a:srgbClr val="594786"/>
                </a:solidFill>
              </a:rPr>
              <a:t>daje dodatkową skalowalność.</a:t>
            </a:r>
            <a:endParaRPr lang="en-US" sz="2400" dirty="0">
              <a:solidFill>
                <a:srgbClr val="594786"/>
              </a:solidFill>
            </a:endParaRPr>
          </a:p>
          <a:p>
            <a:pPr marL="0" indent="0">
              <a:buClr>
                <a:srgbClr val="ED5B43"/>
              </a:buClr>
              <a:buNone/>
            </a:pPr>
            <a:r>
              <a:rPr lang="pl-PL" sz="2400" dirty="0">
                <a:solidFill>
                  <a:srgbClr val="594786"/>
                </a:solidFill>
              </a:rPr>
              <a:t>W przypadku kolumnowego silnika DV</a:t>
            </a:r>
            <a:r>
              <a:rPr lang="en-US" sz="2400" dirty="0">
                <a:solidFill>
                  <a:srgbClr val="594786"/>
                </a:solidFill>
              </a:rPr>
              <a:t>, </a:t>
            </a:r>
            <a:r>
              <a:rPr lang="pl-PL" sz="2400" dirty="0">
                <a:solidFill>
                  <a:srgbClr val="594786"/>
                </a:solidFill>
              </a:rPr>
              <a:t>przetwarzanie</a:t>
            </a:r>
            <a:r>
              <a:rPr lang="en-US" sz="2400" dirty="0">
                <a:solidFill>
                  <a:srgbClr val="594786"/>
                </a:solidFill>
              </a:rPr>
              <a:t> </a:t>
            </a:r>
            <a:r>
              <a:rPr lang="pl-PL" sz="2400" dirty="0">
                <a:solidFill>
                  <a:srgbClr val="594786"/>
                </a:solidFill>
              </a:rPr>
              <a:t>do</a:t>
            </a:r>
            <a:r>
              <a:rPr lang="en-US" sz="2400" dirty="0">
                <a:solidFill>
                  <a:srgbClr val="594786"/>
                </a:solidFill>
              </a:rPr>
              <a:t> </a:t>
            </a:r>
            <a:br>
              <a:rPr lang="pl-PL" sz="2400" dirty="0">
                <a:solidFill>
                  <a:srgbClr val="594786"/>
                </a:solidFill>
              </a:rPr>
            </a:br>
            <a:r>
              <a:rPr lang="en-US" sz="2400" b="1" dirty="0">
                <a:solidFill>
                  <a:srgbClr val="594786"/>
                </a:solidFill>
              </a:rPr>
              <a:t>11 GB/s/</a:t>
            </a:r>
            <a:r>
              <a:rPr lang="pl-PL" sz="2400" b="1" dirty="0">
                <a:solidFill>
                  <a:srgbClr val="594786"/>
                </a:solidFill>
              </a:rPr>
              <a:t>rdzeń</a:t>
            </a:r>
            <a:r>
              <a:rPr lang="en-US" sz="2400" dirty="0">
                <a:solidFill>
                  <a:srgbClr val="594786"/>
                </a:solidFill>
              </a:rPr>
              <a:t>, </a:t>
            </a:r>
            <a:r>
              <a:rPr lang="pl-PL" sz="2400" dirty="0">
                <a:solidFill>
                  <a:srgbClr val="594786"/>
                </a:solidFill>
              </a:rPr>
              <a:t>nasycenie kanału </a:t>
            </a:r>
            <a:r>
              <a:rPr lang="en-US" sz="2400" dirty="0">
                <a:solidFill>
                  <a:srgbClr val="594786"/>
                </a:solidFill>
              </a:rPr>
              <a:t>CPU/</a:t>
            </a:r>
            <a:r>
              <a:rPr lang="pl-PL" sz="2400" dirty="0">
                <a:solidFill>
                  <a:srgbClr val="594786"/>
                </a:solidFill>
              </a:rPr>
              <a:t>pamięć </a:t>
            </a:r>
            <a:r>
              <a:rPr lang="pl-PL" sz="2400" b="1" dirty="0">
                <a:solidFill>
                  <a:srgbClr val="594786"/>
                </a:solidFill>
              </a:rPr>
              <a:t>na </a:t>
            </a:r>
            <a:r>
              <a:rPr lang="en-US" sz="2400" b="1" dirty="0">
                <a:solidFill>
                  <a:srgbClr val="594786"/>
                </a:solidFill>
              </a:rPr>
              <a:t>45-60% CPU</a:t>
            </a:r>
            <a:r>
              <a:rPr lang="pl-PL" sz="2400" dirty="0">
                <a:solidFill>
                  <a:srgbClr val="594786"/>
                </a:solidFill>
              </a:rPr>
              <a:t>.</a:t>
            </a:r>
            <a:endParaRPr lang="en-US" sz="2400" dirty="0">
              <a:solidFill>
                <a:srgbClr val="594786"/>
              </a:solidFill>
            </a:endParaRPr>
          </a:p>
          <a:p>
            <a:pPr marL="0" indent="0">
              <a:buClr>
                <a:srgbClr val="ED5B43"/>
              </a:buClr>
              <a:buNone/>
            </a:pPr>
            <a:r>
              <a:rPr lang="pl-PL" sz="2400" dirty="0">
                <a:solidFill>
                  <a:srgbClr val="594786"/>
                </a:solidFill>
              </a:rPr>
              <a:t>W pełni kolumnowe przetwarzanie </a:t>
            </a:r>
            <a:r>
              <a:rPr lang="en-US" sz="2400" dirty="0">
                <a:solidFill>
                  <a:srgbClr val="594786"/>
                </a:solidFill>
              </a:rPr>
              <a:t>end-to-end, </a:t>
            </a:r>
            <a:r>
              <a:rPr lang="pl-PL" sz="2400" dirty="0">
                <a:solidFill>
                  <a:srgbClr val="594786"/>
                </a:solidFill>
              </a:rPr>
              <a:t>wymagające transpozycji z wierszy na kolumny powoduje </a:t>
            </a:r>
            <a:r>
              <a:rPr lang="en-US" sz="2400" b="1" dirty="0">
                <a:solidFill>
                  <a:srgbClr val="594786"/>
                </a:solidFill>
              </a:rPr>
              <a:t>+15% CPU</a:t>
            </a:r>
            <a:r>
              <a:rPr lang="en-US" sz="2400" dirty="0">
                <a:solidFill>
                  <a:srgbClr val="594786"/>
                </a:solidFill>
              </a:rPr>
              <a:t> </a:t>
            </a:r>
            <a:r>
              <a:rPr lang="pl-PL" sz="2400" dirty="0">
                <a:solidFill>
                  <a:srgbClr val="594786"/>
                </a:solidFill>
              </a:rPr>
              <a:t>ponad czas zużyty przez sterowniki </a:t>
            </a:r>
            <a:r>
              <a:rPr lang="en-US" sz="2400" dirty="0">
                <a:solidFill>
                  <a:srgbClr val="594786"/>
                </a:solidFill>
              </a:rPr>
              <a:t>ADO.NET/ODBC</a:t>
            </a:r>
            <a:r>
              <a:rPr lang="pl-PL" sz="2400" dirty="0">
                <a:solidFill>
                  <a:srgbClr val="594786"/>
                </a:solidFill>
              </a:rPr>
              <a:t>.</a:t>
            </a:r>
            <a:endParaRPr lang="en-US" sz="2400" dirty="0">
              <a:solidFill>
                <a:srgbClr val="594786"/>
              </a:solidFill>
            </a:endParaRPr>
          </a:p>
          <a:p>
            <a:pPr marL="0" indent="0">
              <a:buClr>
                <a:srgbClr val="ED5B43"/>
              </a:buClr>
              <a:buNone/>
            </a:pPr>
            <a:r>
              <a:rPr lang="pl-PL" sz="2400" dirty="0">
                <a:solidFill>
                  <a:srgbClr val="594786"/>
                </a:solidFill>
              </a:rPr>
              <a:t>Wysokowydajny, nieblokujący </a:t>
            </a:r>
            <a:r>
              <a:rPr lang="en-US" sz="2400" dirty="0">
                <a:solidFill>
                  <a:srgbClr val="594786"/>
                </a:solidFill>
              </a:rPr>
              <a:t>task </a:t>
            </a:r>
            <a:r>
              <a:rPr lang="en-US" sz="2400" dirty="0" err="1">
                <a:solidFill>
                  <a:srgbClr val="594786"/>
                </a:solidFill>
              </a:rPr>
              <a:t>schedu</a:t>
            </a:r>
            <a:r>
              <a:rPr lang="pl-PL" sz="2400" dirty="0" err="1">
                <a:solidFill>
                  <a:srgbClr val="594786"/>
                </a:solidFill>
              </a:rPr>
              <a:t>ler</a:t>
            </a:r>
            <a:r>
              <a:rPr lang="pl-PL" sz="2400" dirty="0">
                <a:solidFill>
                  <a:srgbClr val="594786"/>
                </a:solidFill>
              </a:rPr>
              <a:t> wykonuje</a:t>
            </a:r>
            <a:r>
              <a:rPr lang="en-US" sz="2400" dirty="0">
                <a:solidFill>
                  <a:srgbClr val="594786"/>
                </a:solidFill>
              </a:rPr>
              <a:t> </a:t>
            </a:r>
            <a:r>
              <a:rPr lang="pl-PL" sz="2400" dirty="0">
                <a:solidFill>
                  <a:srgbClr val="594786"/>
                </a:solidFill>
              </a:rPr>
              <a:t>od </a:t>
            </a:r>
            <a:r>
              <a:rPr lang="en-US" sz="2400" b="1" dirty="0">
                <a:solidFill>
                  <a:srgbClr val="594786"/>
                </a:solidFill>
              </a:rPr>
              <a:t>200</a:t>
            </a:r>
            <a:r>
              <a:rPr lang="pl-PL" sz="2400" b="1" dirty="0">
                <a:solidFill>
                  <a:srgbClr val="594786"/>
                </a:solidFill>
              </a:rPr>
              <a:t> do </a:t>
            </a:r>
            <a:r>
              <a:rPr lang="en-US" sz="2400" b="1" dirty="0">
                <a:solidFill>
                  <a:srgbClr val="594786"/>
                </a:solidFill>
              </a:rPr>
              <a:t>270</a:t>
            </a:r>
            <a:r>
              <a:rPr lang="pl-PL" sz="2400" b="1" dirty="0">
                <a:solidFill>
                  <a:srgbClr val="594786"/>
                </a:solidFill>
              </a:rPr>
              <a:t> mln</a:t>
            </a:r>
            <a:r>
              <a:rPr lang="en-US" sz="2400" b="1" dirty="0">
                <a:solidFill>
                  <a:srgbClr val="594786"/>
                </a:solidFill>
              </a:rPr>
              <a:t> </a:t>
            </a:r>
            <a:r>
              <a:rPr lang="pl-PL" sz="2400" b="1" dirty="0">
                <a:solidFill>
                  <a:srgbClr val="594786"/>
                </a:solidFill>
              </a:rPr>
              <a:t>zadań</a:t>
            </a:r>
            <a:r>
              <a:rPr lang="en-US" sz="2400" b="1" dirty="0">
                <a:solidFill>
                  <a:srgbClr val="594786"/>
                </a:solidFill>
              </a:rPr>
              <a:t>/s </a:t>
            </a:r>
            <a:r>
              <a:rPr lang="pl-PL" sz="2400" dirty="0">
                <a:solidFill>
                  <a:srgbClr val="594786"/>
                </a:solidFill>
              </a:rPr>
              <a:t>na 4 rdzeniowym </a:t>
            </a:r>
            <a:r>
              <a:rPr lang="en-US" sz="2400" dirty="0">
                <a:solidFill>
                  <a:srgbClr val="594786"/>
                </a:solidFill>
              </a:rPr>
              <a:t>CPU (.NET TPL </a:t>
            </a:r>
            <a:r>
              <a:rPr lang="pl-PL" sz="2400" dirty="0">
                <a:solidFill>
                  <a:srgbClr val="594786"/>
                </a:solidFill>
              </a:rPr>
              <a:t>czy</a:t>
            </a:r>
            <a:r>
              <a:rPr lang="en-US" sz="2400" dirty="0">
                <a:solidFill>
                  <a:srgbClr val="594786"/>
                </a:solidFill>
              </a:rPr>
              <a:t> Java Fork/Join </a:t>
            </a:r>
            <a:r>
              <a:rPr lang="pl-PL" sz="2400" dirty="0">
                <a:solidFill>
                  <a:srgbClr val="594786"/>
                </a:solidFill>
              </a:rPr>
              <a:t>wykonują </a:t>
            </a:r>
            <a:r>
              <a:rPr lang="en-US" sz="2400" dirty="0">
                <a:solidFill>
                  <a:srgbClr val="594786"/>
                </a:solidFill>
              </a:rPr>
              <a:t>5-10</a:t>
            </a:r>
            <a:r>
              <a:rPr lang="pl-PL" sz="2400" dirty="0">
                <a:solidFill>
                  <a:srgbClr val="594786"/>
                </a:solidFill>
              </a:rPr>
              <a:t> mln</a:t>
            </a:r>
            <a:r>
              <a:rPr lang="en-US" sz="2400" dirty="0">
                <a:solidFill>
                  <a:srgbClr val="594786"/>
                </a:solidFill>
              </a:rPr>
              <a:t> </a:t>
            </a:r>
            <a:r>
              <a:rPr lang="pl-PL" sz="2400" dirty="0">
                <a:solidFill>
                  <a:srgbClr val="594786"/>
                </a:solidFill>
              </a:rPr>
              <a:t>zadań</a:t>
            </a:r>
            <a:r>
              <a:rPr lang="en-US" sz="2400" dirty="0">
                <a:solidFill>
                  <a:srgbClr val="594786"/>
                </a:solidFill>
              </a:rPr>
              <a:t>/s </a:t>
            </a:r>
            <a:r>
              <a:rPr lang="pl-PL" sz="2400" dirty="0">
                <a:solidFill>
                  <a:srgbClr val="594786"/>
                </a:solidFill>
              </a:rPr>
              <a:t>na takim samym </a:t>
            </a:r>
            <a:r>
              <a:rPr lang="en-US" sz="2400" dirty="0">
                <a:solidFill>
                  <a:srgbClr val="594786"/>
                </a:solidFill>
              </a:rPr>
              <a:t>CPU)</a:t>
            </a:r>
            <a:r>
              <a:rPr lang="pl-PL" sz="2400" dirty="0">
                <a:solidFill>
                  <a:srgbClr val="594786"/>
                </a:solidFill>
              </a:rPr>
              <a:t>.</a:t>
            </a:r>
            <a:endParaRPr lang="en-US" sz="2400" dirty="0">
              <a:solidFill>
                <a:srgbClr val="5947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895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rynek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Certified Master: SQL Server ®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233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Rynek wirtualizacji danych</a:t>
            </a:r>
            <a:endParaRPr lang="pl-PL" dirty="0"/>
          </a:p>
        </p:txBody>
      </p:sp>
      <p:graphicFrame>
        <p:nvGraphicFramePr>
          <p:cNvPr id="21" name="Symbol zastępczy zawartości 2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7628918"/>
              </p:ext>
            </p:extLst>
          </p:nvPr>
        </p:nvGraphicFramePr>
        <p:xfrm>
          <a:off x="457200" y="1484784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ymbol zastępczy stopki 1"/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4038600" cy="381000"/>
          </a:xfrm>
        </p:spPr>
        <p:txBody>
          <a:bodyPr/>
          <a:lstStyle/>
          <a:p>
            <a:r>
              <a:rPr lang="en-US"/>
              <a:t>Microsoft Certified Master: SQL Server ®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878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Inne firmy warte wyróżnienia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Analityka Big Data oparta o </a:t>
            </a:r>
            <a:r>
              <a:rPr lang="pl-PL" sz="2800" dirty="0" err="1"/>
              <a:t>Hadoop</a:t>
            </a:r>
            <a:endParaRPr lang="pl-PL" sz="2800" dirty="0"/>
          </a:p>
          <a:p>
            <a:pPr lvl="1"/>
            <a:r>
              <a:rPr lang="pl-PL" sz="2400" dirty="0" err="1"/>
              <a:t>AtScale</a:t>
            </a:r>
            <a:endParaRPr lang="pl-PL" sz="2400" dirty="0"/>
          </a:p>
          <a:p>
            <a:pPr lvl="1"/>
            <a:r>
              <a:rPr lang="pl-PL" sz="2400" dirty="0" err="1"/>
              <a:t>Kyvos</a:t>
            </a:r>
            <a:r>
              <a:rPr lang="pl-PL" sz="2400" dirty="0"/>
              <a:t> </a:t>
            </a:r>
            <a:r>
              <a:rPr lang="pl-PL" sz="2400" dirty="0" err="1"/>
              <a:t>Insights</a:t>
            </a:r>
            <a:endParaRPr lang="pl-PL" sz="2400" dirty="0"/>
          </a:p>
          <a:p>
            <a:r>
              <a:rPr lang="pl-PL" sz="2800" dirty="0"/>
              <a:t>Automatyzacja hurtowni danych</a:t>
            </a:r>
          </a:p>
          <a:p>
            <a:pPr lvl="1"/>
            <a:r>
              <a:rPr lang="pl-PL" sz="2400" dirty="0" err="1"/>
              <a:t>TimExtender</a:t>
            </a:r>
            <a:endParaRPr lang="pl-PL" sz="2400" dirty="0"/>
          </a:p>
          <a:p>
            <a:pPr lvl="1"/>
            <a:r>
              <a:rPr lang="pl-PL" sz="2400" dirty="0" err="1"/>
              <a:t>Wherescape</a:t>
            </a:r>
            <a:endParaRPr lang="pl-PL" sz="2400" dirty="0"/>
          </a:p>
          <a:p>
            <a:pPr lvl="1"/>
            <a:r>
              <a:rPr lang="pl-PL" sz="2400" dirty="0" err="1"/>
              <a:t>Dimodelo</a:t>
            </a:r>
            <a:endParaRPr lang="pl-PL" sz="2400" dirty="0"/>
          </a:p>
          <a:p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3994337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00" y="1163071"/>
            <a:ext cx="7098681" cy="5152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85675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Marek Byszewski</a:t>
            </a:r>
            <a:br>
              <a:rPr lang="pl-PL" dirty="0"/>
            </a:b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pl-PL" dirty="0" err="1"/>
              <a:t>President</a:t>
            </a:r>
            <a:r>
              <a:rPr lang="pl-PL" dirty="0"/>
              <a:t>, CTO | </a:t>
            </a:r>
            <a:r>
              <a:rPr lang="pl-PL" b="1" dirty="0"/>
              <a:t> (</a:t>
            </a:r>
            <a:r>
              <a:rPr lang="pl-PL" b="1" dirty="0">
                <a:hlinkClick r:id="rId3"/>
              </a:rPr>
              <a:t>querona.com</a:t>
            </a:r>
            <a:r>
              <a:rPr lang="pl-PL" b="1" dirty="0"/>
              <a:t>, </a:t>
            </a:r>
            <a:r>
              <a:rPr lang="pl-PL" b="1" dirty="0" err="1"/>
              <a:t>youneedit.co</a:t>
            </a:r>
            <a:r>
              <a:rPr lang="pl-PL" b="1" dirty="0"/>
              <a:t>)</a:t>
            </a:r>
          </a:p>
          <a:p>
            <a:pPr>
              <a:lnSpc>
                <a:spcPct val="120000"/>
              </a:lnSpc>
            </a:pPr>
            <a:r>
              <a:rPr lang="pl-PL" dirty="0"/>
              <a:t>marek.byszewski@querona.com</a:t>
            </a:r>
          </a:p>
          <a:p>
            <a:pPr>
              <a:lnSpc>
                <a:spcPct val="120000"/>
              </a:lnSpc>
            </a:pPr>
            <a:r>
              <a:rPr lang="pl-PL" dirty="0"/>
              <a:t>@</a:t>
            </a:r>
            <a:r>
              <a:rPr lang="pl-PL" dirty="0" err="1"/>
              <a:t>bysza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80973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 warstwowy DWH</a:t>
            </a:r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Certified Master: SQL Server ® 2008</a:t>
            </a:r>
            <a:endParaRPr lang="en-US" dirty="0"/>
          </a:p>
        </p:txBody>
      </p:sp>
      <p:pic>
        <p:nvPicPr>
          <p:cNvPr id="4" name="Obraz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0580" y="1844824"/>
            <a:ext cx="7341820" cy="403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77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Wirtualizacja danych – o co chodzi</a:t>
            </a:r>
          </a:p>
        </p:txBody>
      </p:sp>
      <p:pic>
        <p:nvPicPr>
          <p:cNvPr id="4" name="Obraz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556792"/>
            <a:ext cx="8003232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69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442964"/>
            <a:ext cx="8229600" cy="1143000"/>
          </a:xfrm>
        </p:spPr>
        <p:txBody>
          <a:bodyPr>
            <a:normAutofit/>
          </a:bodyPr>
          <a:lstStyle/>
          <a:p>
            <a:r>
              <a:rPr lang="pl-PL" dirty="0"/>
              <a:t>Czym jest Wirtualizacja Danych?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Zwinne podejście do integracji danych</a:t>
            </a:r>
          </a:p>
          <a:p>
            <a:r>
              <a:rPr lang="pl-PL" dirty="0"/>
              <a:t>Dostarcza warstwy abstrakcji poprzez którą można korzystać z danych bez zagłębiania się w:</a:t>
            </a:r>
          </a:p>
          <a:p>
            <a:pPr lvl="1"/>
            <a:r>
              <a:rPr lang="pl-PL" dirty="0"/>
              <a:t>Gdzie dane się znajdują</a:t>
            </a:r>
          </a:p>
          <a:p>
            <a:pPr lvl="1"/>
            <a:r>
              <a:rPr lang="pl-PL" dirty="0"/>
              <a:t>W jakiej technologii są przetwarzane i składowane</a:t>
            </a:r>
          </a:p>
          <a:p>
            <a:r>
              <a:rPr lang="pl-PL" dirty="0"/>
              <a:t>Umożliwia oszczędności rzędu 50-75% w zakresie materializacji i konsolidacji danych</a:t>
            </a:r>
          </a:p>
          <a:p>
            <a:r>
              <a:rPr lang="pl-PL" dirty="0"/>
              <a:t>Wirtualizacja danych NIE eliminuje klasycznego podejścia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19000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442964"/>
            <a:ext cx="8229600" cy="1143000"/>
          </a:xfrm>
        </p:spPr>
        <p:txBody>
          <a:bodyPr>
            <a:normAutofit/>
          </a:bodyPr>
          <a:lstStyle/>
          <a:p>
            <a:r>
              <a:rPr lang="pl-PL" dirty="0"/>
              <a:t>Powody innego podejścia do budowy DWH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Wzrost produktywności – DV jest łatwe w użyciu, koncepcyjnie proste do zrozumienia, co sumarycznie powoduje skrócenie czasu potrzebnego na wdrożenie użytkowników, w szczególności użytkowników biznesowych.</a:t>
            </a:r>
          </a:p>
          <a:p>
            <a:r>
              <a:rPr lang="pl-PL" dirty="0"/>
              <a:t>Skrócenie Time-to-Solution i Time-to-</a:t>
            </a:r>
            <a:r>
              <a:rPr lang="pl-PL" dirty="0" err="1"/>
              <a:t>Insights</a:t>
            </a:r>
            <a:r>
              <a:rPr lang="pl-PL" dirty="0"/>
              <a:t> – Projekty oparte o DV trwają krócej, zatem rezultaty biznesowe są dostarczone szybciej. Niższe koszty projektów są dodatkowym benefitem.</a:t>
            </a:r>
          </a:p>
          <a:p>
            <a:r>
              <a:rPr lang="pl-PL" dirty="0"/>
              <a:t>Optymalizacje technologii – DV zwiększa utylizację istniejącej infrastruktury. Zmniejszając zapotrzebowanie na składowanie danych, oszczędności na sprzęcie, utrzymaniu i nadzorze są znaczące.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98755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/>
          <a:lstStyle/>
          <a:p>
            <a:r>
              <a:rPr lang="pl-PL" dirty="0"/>
              <a:t>Korzyści dla organizacji i użytkowników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/>
              <a:t>Jeden, spójny technicznie hub danych</a:t>
            </a:r>
          </a:p>
          <a:p>
            <a:pPr lvl="1"/>
            <a:r>
              <a:rPr lang="pl-PL"/>
              <a:t>Meta i meta-meta dane umożliwiają odnalezienie danych (w źródłach)</a:t>
            </a:r>
          </a:p>
          <a:p>
            <a:pPr lvl="1"/>
            <a:r>
              <a:rPr lang="pl-PL"/>
              <a:t>Dostęp do danych poprzez standardowy SQL</a:t>
            </a:r>
          </a:p>
          <a:p>
            <a:r>
              <a:rPr lang="pl-PL"/>
              <a:t>Demokratyzacja danych i upodmiotowienie konsumentów danych</a:t>
            </a:r>
          </a:p>
          <a:p>
            <a:pPr lvl="1"/>
            <a:r>
              <a:rPr lang="pl-PL"/>
              <a:t>Organizacja może szybciej wejść w trend działań sterowanych danymi</a:t>
            </a:r>
          </a:p>
          <a:p>
            <a:r>
              <a:rPr lang="pl-PL"/>
              <a:t>Krokowa modernizacja istniejących rozwiązań hurtownianych</a:t>
            </a:r>
          </a:p>
          <a:p>
            <a:pPr lvl="1"/>
            <a:r>
              <a:rPr lang="pl-PL"/>
              <a:t>Zwiększenie wydajności raportowania (kolumnowość, MPP)</a:t>
            </a:r>
          </a:p>
          <a:p>
            <a:r>
              <a:rPr lang="pl-PL"/>
              <a:t>Użytkownik używa swojego ulubionego narzędzia analitycznego, korzystając z danych które normalnie nie byłyby w nim dostępne</a:t>
            </a:r>
          </a:p>
          <a:p>
            <a:pPr lvl="1"/>
            <a:r>
              <a:rPr lang="pl-PL"/>
              <a:t>Integracja bez rewolucji</a:t>
            </a:r>
            <a:endParaRPr lang="en-US"/>
          </a:p>
          <a:p>
            <a:r>
              <a:rPr lang="pl-PL"/>
              <a:t>Znacząco polepszone T</a:t>
            </a:r>
            <a:r>
              <a:rPr lang="en-US"/>
              <a:t>ime-to-</a:t>
            </a:r>
            <a:r>
              <a:rPr lang="pl-PL"/>
              <a:t>S</a:t>
            </a:r>
            <a:r>
              <a:rPr lang="en-US"/>
              <a:t>olution </a:t>
            </a:r>
            <a:r>
              <a:rPr lang="pl-PL"/>
              <a:t>i Time-to-Insights</a:t>
            </a:r>
          </a:p>
          <a:p>
            <a:pPr lvl="1"/>
            <a:r>
              <a:rPr lang="pl-PL"/>
              <a:t>podejście agile i prototypowanie, ograniczony i uproszczony ETL</a:t>
            </a:r>
          </a:p>
          <a:p>
            <a:pPr lvl="1"/>
            <a:r>
              <a:rPr lang="pl-PL"/>
              <a:t>skalowalność, opóźnienie decyzji o materializacji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72650419"/>
      </p:ext>
    </p:extLst>
  </p:cSld>
  <p:clrMapOvr>
    <a:masterClrMapping/>
  </p:clrMapOvr>
</p:sld>
</file>

<file path=ppt/theme/theme1.xml><?xml version="1.0" encoding="utf-8"?>
<a:theme xmlns:a="http://schemas.openxmlformats.org/drawingml/2006/main" name="Motyw2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tyw2" id="{3E448EB5-774B-461A-8124-EA406C713B1A}" vid="{5CF9D57A-5E5F-4F1B-94EE-8D3CA1AFF228}"/>
    </a:ext>
  </a:extLst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Prezentacja4_3</Template>
  <TotalTime>5931</TotalTime>
  <Words>1686</Words>
  <Application>Microsoft Office PowerPoint</Application>
  <PresentationFormat>Pokaz na ekranie (4:3)</PresentationFormat>
  <Paragraphs>272</Paragraphs>
  <Slides>35</Slides>
  <Notes>7</Notes>
  <HiddenSlides>0</HiddenSlides>
  <MMClips>0</MMClips>
  <ScaleCrop>false</ScaleCrop>
  <HeadingPairs>
    <vt:vector size="6" baseType="variant">
      <vt:variant>
        <vt:lpstr>Używane czcionki</vt:lpstr>
      </vt:variant>
      <vt:variant>
        <vt:i4>9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35</vt:i4>
      </vt:variant>
    </vt:vector>
  </HeadingPairs>
  <TitlesOfParts>
    <vt:vector size="46" baseType="lpstr">
      <vt:lpstr>Arial</vt:lpstr>
      <vt:lpstr>Calibri</vt:lpstr>
      <vt:lpstr>Consolas</vt:lpstr>
      <vt:lpstr>Helvetica</vt:lpstr>
      <vt:lpstr>Helvetica Light</vt:lpstr>
      <vt:lpstr>Helvetica Neue</vt:lpstr>
      <vt:lpstr>Helvetica Neue Light</vt:lpstr>
      <vt:lpstr>Helvetica Neue Medium</vt:lpstr>
      <vt:lpstr>Segoe UI Light</vt:lpstr>
      <vt:lpstr>Motyw2</vt:lpstr>
      <vt:lpstr>ModernPortfolio</vt:lpstr>
      <vt:lpstr>Prezentacja programu PowerPoint</vt:lpstr>
      <vt:lpstr>Logical Data Warehousing and Data Virtualization in Action</vt:lpstr>
      <vt:lpstr>Damian Widera </vt:lpstr>
      <vt:lpstr>Marek Byszewski </vt:lpstr>
      <vt:lpstr>Model warstwowy DWH</vt:lpstr>
      <vt:lpstr>Wirtualizacja danych – o co chodzi</vt:lpstr>
      <vt:lpstr>Czym jest Wirtualizacja Danych?</vt:lpstr>
      <vt:lpstr>Powody innego podejścia do budowy DWH</vt:lpstr>
      <vt:lpstr>Korzyści dla organizacji i użytkowników</vt:lpstr>
      <vt:lpstr>Prezentacja programu PowerPoint</vt:lpstr>
      <vt:lpstr>Prezentacja programu PowerPoint</vt:lpstr>
      <vt:lpstr>Przydatne odnośniki nt DV i LDW</vt:lpstr>
      <vt:lpstr>Trendy w BI (2017)</vt:lpstr>
      <vt:lpstr>Trendy w BI (2017)</vt:lpstr>
      <vt:lpstr>Wirtualizacja danych wg Forrester Research</vt:lpstr>
      <vt:lpstr>Gartner o Wirtualizacji Danych i LDW</vt:lpstr>
      <vt:lpstr>Prezentacja programu PowerPoint</vt:lpstr>
      <vt:lpstr>Klasyczne podejście</vt:lpstr>
      <vt:lpstr>Nowoczesne podejście</vt:lpstr>
      <vt:lpstr>Prezentacja programu PowerPoint</vt:lpstr>
      <vt:lpstr>Prezentacja programu PowerPoint</vt:lpstr>
      <vt:lpstr>Prezentacja programu PowerPoint</vt:lpstr>
      <vt:lpstr>Zapytania federacyjne</vt:lpstr>
      <vt:lpstr>Zapytanie federacyjne</vt:lpstr>
      <vt:lpstr>Krokowy, kosztowy optymalizator zapytań (Ms)</vt:lpstr>
      <vt:lpstr>Prezentacja programu PowerPoint</vt:lpstr>
      <vt:lpstr>Prezentacja programu PowerPoint</vt:lpstr>
      <vt:lpstr>Krokowy, kosztowy optymalizator zapytań (Ora)</vt:lpstr>
      <vt:lpstr>V2 z bazą wiodącą Oracle</vt:lpstr>
      <vt:lpstr>V2 z bazą wiodącą Oracle</vt:lpstr>
      <vt:lpstr>Przykład wydajności platformy LDW/DV</vt:lpstr>
      <vt:lpstr>rynek</vt:lpstr>
      <vt:lpstr>Rynek wirtualizacji danych</vt:lpstr>
      <vt:lpstr>Inne firmy warte wyróżnienia</vt:lpstr>
      <vt:lpstr>Prezentacja programu PowerPoint</vt:lpstr>
    </vt:vector>
  </TitlesOfParts>
  <Company>PLSSUG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Kulgan</dc:creator>
  <cp:lastModifiedBy>Marek Byszewski</cp:lastModifiedBy>
  <cp:revision>308</cp:revision>
  <dcterms:created xsi:type="dcterms:W3CDTF">2011-11-24T02:19:03Z</dcterms:created>
  <dcterms:modified xsi:type="dcterms:W3CDTF">2017-05-21T22:29:02Z</dcterms:modified>
</cp:coreProperties>
</file>